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3" r:id="rId3"/>
    <p:sldId id="257" r:id="rId4"/>
    <p:sldId id="291" r:id="rId5"/>
    <p:sldId id="290" r:id="rId6"/>
    <p:sldId id="276" r:id="rId7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FF"/>
    <a:srgbClr val="FF66CC"/>
    <a:srgbClr val="FF66FF"/>
    <a:srgbClr val="FFFF00"/>
    <a:srgbClr val="53AC67"/>
    <a:srgbClr val="4B2F75"/>
    <a:srgbClr val="C94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33"/>
  </p:normalViewPr>
  <p:slideViewPr>
    <p:cSldViewPr snapToGrid="0" snapToObjects="1">
      <p:cViewPr varScale="1">
        <p:scale>
          <a:sx n="80" d="100"/>
          <a:sy n="80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F4696-C2BB-4E38-92B0-D9185D007A42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EB12B-2B14-4229-B670-160CAC3506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986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5872A-8BCD-4333-A6CB-87C468ABF6A1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C42B0-B0FB-4C94-8F1A-FED930B10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3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5A3E-7948-F743-8D2A-6E5AFA841974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BDC3-DBB6-2B45-9901-4D9030DA47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5A3E-7948-F743-8D2A-6E5AFA841974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BDC3-DBB6-2B45-9901-4D9030DA47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5A3E-7948-F743-8D2A-6E5AFA841974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BDC3-DBB6-2B45-9901-4D9030DA47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5A3E-7948-F743-8D2A-6E5AFA841974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BDC3-DBB6-2B45-9901-4D9030DA47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5A3E-7948-F743-8D2A-6E5AFA841974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BDC3-DBB6-2B45-9901-4D9030DA47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5A3E-7948-F743-8D2A-6E5AFA841974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BDC3-DBB6-2B45-9901-4D9030DA47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5A3E-7948-F743-8D2A-6E5AFA841974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BDC3-DBB6-2B45-9901-4D9030DA47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5A3E-7948-F743-8D2A-6E5AFA841974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BDC3-DBB6-2B45-9901-4D9030DA47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5A3E-7948-F743-8D2A-6E5AFA841974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BDC3-DBB6-2B45-9901-4D9030DA47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5A3E-7948-F743-8D2A-6E5AFA841974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BDC3-DBB6-2B45-9901-4D9030DA47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5A3E-7948-F743-8D2A-6E5AFA841974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BDC3-DBB6-2B45-9901-4D9030DA47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05A3E-7948-F743-8D2A-6E5AFA841974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6BDC3-DBB6-2B45-9901-4D9030DA47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29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he.tohoku.ac.jp/SJLE/JLPK/guide.pd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937" y="3989115"/>
            <a:ext cx="2648309" cy="158073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57429" y="1014068"/>
            <a:ext cx="8429142" cy="2387600"/>
          </a:xfrm>
        </p:spPr>
        <p:txBody>
          <a:bodyPr>
            <a:normAutofit/>
          </a:bodyPr>
          <a:lstStyle/>
          <a:p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東北イノベーション人材育成プログラム（</a:t>
            </a:r>
            <a:r>
              <a: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DATEntre</a:t>
            </a: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オリエンテーション</a:t>
            </a:r>
            <a:endParaRPr kumimoji="1" lang="ja-JP" altLang="en-US" sz="53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-1052422" y="4623183"/>
            <a:ext cx="9144000" cy="66185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altLang="ja-JP" b="0" u="none" kern="0" dirty="0" smtClean="0">
              <a:latin typeface="+mn-ea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6695051" y="5641908"/>
            <a:ext cx="1044304" cy="2108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800" b="1" dirty="0" smtClean="0"/>
              <a:t>じ    む  きょく</a:t>
            </a:r>
            <a:endParaRPr lang="ja-JP" altLang="en-US" sz="800" b="1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4247391" y="878419"/>
            <a:ext cx="2219092" cy="3616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b="1" dirty="0" smtClean="0"/>
              <a:t>じんざい　いくせい</a:t>
            </a:r>
            <a:endParaRPr lang="ja-JP" altLang="en-US" sz="1400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5132064" y="5742256"/>
            <a:ext cx="38159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DATEntre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事務局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datentre@grp.tohoku.ac.jp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050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2392518" y="5926162"/>
            <a:ext cx="7361854" cy="72008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9pPr>
          </a:lstStyle>
          <a:p>
            <a:pPr algn="l">
              <a:defRPr/>
            </a:pPr>
            <a:r>
              <a:rPr lang="ja-JP" altLang="en-US" b="0" u="none" kern="0" dirty="0" smtClean="0"/>
              <a:t>　</a:t>
            </a:r>
            <a:endParaRPr lang="ja-JP" altLang="en-US" b="0" u="none" kern="0" dirty="0"/>
          </a:p>
        </p:txBody>
      </p:sp>
      <p:sp>
        <p:nvSpPr>
          <p:cNvPr id="3" name="コンテンツ プレースホルダー 2"/>
          <p:cNvSpPr txBox="1">
            <a:spLocks/>
          </p:cNvSpPr>
          <p:nvPr/>
        </p:nvSpPr>
        <p:spPr>
          <a:xfrm>
            <a:off x="836314" y="1293775"/>
            <a:ext cx="7704856" cy="515982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96900" indent="-514350">
              <a:spcBef>
                <a:spcPts val="1200"/>
              </a:spcBef>
              <a:buFont typeface="Gill Sans MT"/>
              <a:buAutoNum type="arabicPeriod"/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プログラムへの参加手続き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96900" indent="-514350">
              <a:spcBef>
                <a:spcPts val="1200"/>
              </a:spcBef>
              <a:buFont typeface="Gill Sans MT"/>
              <a:buAutoNum type="arabicPeriod"/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履修登録について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96900" indent="-514350">
              <a:spcBef>
                <a:spcPts val="1200"/>
              </a:spcBef>
              <a:buFont typeface="Gill Sans MT"/>
              <a:buAutoNum type="arabicPeriod"/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シラバス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96900" indent="-514350">
              <a:spcBef>
                <a:spcPts val="1200"/>
              </a:spcBef>
              <a:buFont typeface="Gill Sans MT"/>
              <a:buAutoNum type="arabicPeriod"/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履修要件とカリキュラムについて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96900" indent="-514350">
              <a:spcBef>
                <a:spcPts val="1200"/>
              </a:spcBef>
              <a:buFont typeface="Gill Sans MT"/>
              <a:buAutoNum type="arabicPeriod"/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修了期間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96900" indent="-514350">
              <a:spcBef>
                <a:spcPts val="1200"/>
              </a:spcBef>
              <a:buFont typeface="Gill Sans MT"/>
              <a:buAutoNum type="arabicPeriod"/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レベルの変更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96900" indent="-514350">
              <a:spcBef>
                <a:spcPts val="1200"/>
              </a:spcBef>
              <a:buFont typeface="Gill Sans MT"/>
              <a:buAutoNum type="arabicPeriod"/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履修相談と履修報告について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96900" indent="-514350">
              <a:spcBef>
                <a:spcPts val="1200"/>
              </a:spcBef>
              <a:buFont typeface="Gill Sans MT"/>
              <a:buAutoNum type="arabicPeriod"/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学習奨励費・</a:t>
            </a: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JESS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奨学金の応募について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2550" indent="0">
              <a:spcBef>
                <a:spcPts val="1200"/>
              </a:spcBef>
              <a:buNone/>
            </a:pP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期生～</a:t>
            </a: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期生）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2550" indent="0">
              <a:buNone/>
            </a:pPr>
            <a:endParaRPr lang="en-US" altLang="ja-JP" sz="2800" kern="0" dirty="0" smtClean="0"/>
          </a:p>
          <a:p>
            <a:pPr marL="596900" indent="-514350">
              <a:buFont typeface="Gill Sans MT"/>
              <a:buAutoNum type="arabicPeriod"/>
            </a:pPr>
            <a:endParaRPr lang="en-US" altLang="ja-JP" sz="2800" kern="0" dirty="0" smtClean="0"/>
          </a:p>
          <a:p>
            <a:pPr marL="596900" indent="-514350">
              <a:buFont typeface="Gill Sans MT"/>
              <a:buAutoNum type="arabicPeriod"/>
            </a:pPr>
            <a:endParaRPr lang="en-US" altLang="ja-JP" sz="2800" kern="0" dirty="0" smtClean="0"/>
          </a:p>
          <a:p>
            <a:pPr marL="596900" indent="-514350">
              <a:buFont typeface="Gill Sans MT"/>
              <a:buAutoNum type="arabicPeriod"/>
            </a:pPr>
            <a:endParaRPr lang="en-US" altLang="ja-JP" sz="2800" b="0" u="none" kern="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532440" y="6396335"/>
            <a:ext cx="585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/>
              <a:t>1</a:t>
            </a:r>
            <a:endParaRPr kumimoji="1" lang="en-US" altLang="ja-JP" sz="1200" b="0" u="none" dirty="0" smtClean="0"/>
          </a:p>
          <a:p>
            <a:pPr algn="ctr"/>
            <a:endParaRPr kumimoji="1" lang="ja-JP" altLang="en-US" sz="1200" b="0" u="none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794801" y="405413"/>
            <a:ext cx="7648086" cy="72008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Century" pitchFamily="18" charset="0"/>
                <a:ea typeface="ＭＳ Ｐゴシック" pitchFamily="50" charset="-128"/>
              </a:defRPr>
            </a:lvl9pPr>
          </a:lstStyle>
          <a:p>
            <a:pPr algn="l">
              <a:defRPr/>
            </a:pP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説明内容</a:t>
            </a:r>
            <a:endParaRPr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836314" y="210129"/>
            <a:ext cx="2869212" cy="3616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 smtClean="0"/>
              <a:t>せつ   めい  ない   よう</a:t>
            </a:r>
            <a:endParaRPr lang="ja-JP" altLang="en-US" sz="1400" b="1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3254136" y="1050918"/>
            <a:ext cx="2869212" cy="3616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050" dirty="0" smtClean="0"/>
              <a:t>　さん     か　  て      つづ</a:t>
            </a:r>
            <a:endParaRPr lang="ja-JP" altLang="en-US" sz="1050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1571121" y="1625494"/>
            <a:ext cx="2869212" cy="3616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050" dirty="0" smtClean="0"/>
              <a:t>り   しゅうとう   ろく</a:t>
            </a:r>
            <a:endParaRPr lang="ja-JP" altLang="en-US" sz="1050" dirty="0"/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1388493" y="3407654"/>
            <a:ext cx="2869212" cy="3616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050" dirty="0" smtClean="0"/>
              <a:t>しゅうりょう  き     かん</a:t>
            </a:r>
            <a:endParaRPr lang="ja-JP" altLang="en-US" sz="1050" dirty="0"/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1356885" y="4548991"/>
            <a:ext cx="4911047" cy="3616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 smtClean="0"/>
              <a:t>　</a:t>
            </a:r>
            <a:r>
              <a:rPr lang="ja-JP" altLang="en-US" sz="1050" dirty="0" smtClean="0"/>
              <a:t>り    しゅう そう  だん　　    り   しゅう ほう  こく</a:t>
            </a:r>
            <a:endParaRPr lang="ja-JP" altLang="en-US" sz="1050" dirty="0"/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1447841" y="5131317"/>
            <a:ext cx="2014359" cy="3616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050" dirty="0" smtClean="0"/>
              <a:t>がく しゅうしょう れい    ひ　　</a:t>
            </a:r>
            <a:r>
              <a:rPr lang="ja-JP" altLang="en-US" sz="1200" dirty="0" smtClean="0"/>
              <a:t>　</a:t>
            </a:r>
            <a:endParaRPr lang="ja-JP" altLang="en-US" sz="1200" dirty="0"/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4205402" y="5142939"/>
            <a:ext cx="1724127" cy="3616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050" dirty="0" smtClean="0"/>
              <a:t>しょう がく  きん</a:t>
            </a:r>
            <a:r>
              <a:rPr lang="ja-JP" altLang="en-US" sz="1400" b="1" dirty="0" smtClean="0"/>
              <a:t>　　　</a:t>
            </a:r>
            <a:endParaRPr lang="ja-JP" altLang="en-US" sz="1400" b="1" dirty="0"/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5648256" y="5142073"/>
            <a:ext cx="1073534" cy="3616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050" dirty="0" smtClean="0"/>
              <a:t>おう    ぼ</a:t>
            </a:r>
            <a:r>
              <a:rPr lang="ja-JP" altLang="en-US" sz="1200" dirty="0" smtClean="0"/>
              <a:t>　</a:t>
            </a:r>
            <a:r>
              <a:rPr lang="ja-JP" altLang="en-US" sz="1400" b="1" dirty="0" smtClean="0"/>
              <a:t>　　</a:t>
            </a:r>
            <a:endParaRPr lang="ja-JP" altLang="en-US" sz="1400" b="1" dirty="0"/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1825911" y="5735209"/>
            <a:ext cx="861161" cy="3616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050" dirty="0" smtClean="0"/>
              <a:t>き      せい</a:t>
            </a:r>
            <a:r>
              <a:rPr lang="ja-JP" altLang="en-US" sz="1200" dirty="0" smtClean="0"/>
              <a:t>　　　</a:t>
            </a:r>
            <a:r>
              <a:rPr lang="ja-JP" altLang="en-US" sz="1400" b="1" dirty="0" smtClean="0"/>
              <a:t>　</a:t>
            </a:r>
            <a:endParaRPr lang="ja-JP" altLang="en-US" sz="1400" b="1" dirty="0"/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1535610" y="2769452"/>
            <a:ext cx="2869212" cy="3616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050" dirty="0" smtClean="0"/>
              <a:t>り   しゅう よう  けん</a:t>
            </a:r>
            <a:endParaRPr lang="ja-JP" altLang="en-US" sz="1050" dirty="0"/>
          </a:p>
        </p:txBody>
      </p:sp>
      <p:sp>
        <p:nvSpPr>
          <p:cNvPr id="19" name="タイトル 1"/>
          <p:cNvSpPr txBox="1">
            <a:spLocks/>
          </p:cNvSpPr>
          <p:nvPr/>
        </p:nvSpPr>
        <p:spPr>
          <a:xfrm>
            <a:off x="2619744" y="3980707"/>
            <a:ext cx="1002120" cy="3616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050" dirty="0" smtClean="0"/>
              <a:t>へん   こう</a:t>
            </a:r>
            <a:endParaRPr lang="ja-JP" altLang="en-US" sz="1050" dirty="0"/>
          </a:p>
        </p:txBody>
      </p:sp>
      <p:sp>
        <p:nvSpPr>
          <p:cNvPr id="21" name="タイトル 1"/>
          <p:cNvSpPr txBox="1">
            <a:spLocks/>
          </p:cNvSpPr>
          <p:nvPr/>
        </p:nvSpPr>
        <p:spPr>
          <a:xfrm>
            <a:off x="3120804" y="5733732"/>
            <a:ext cx="861161" cy="3616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050" dirty="0" smtClean="0"/>
              <a:t>き     せい</a:t>
            </a:r>
            <a:r>
              <a:rPr lang="ja-JP" altLang="en-US" sz="1200" dirty="0" smtClean="0"/>
              <a:t>　　　</a:t>
            </a:r>
            <a:r>
              <a:rPr lang="ja-JP" altLang="en-US" sz="1400" b="1" dirty="0" smtClean="0"/>
              <a:t>　</a:t>
            </a:r>
            <a:endParaRPr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952201613"/>
      </p:ext>
    </p:extLst>
  </p:cSld>
  <p:clrMapOvr>
    <a:masterClrMapping/>
  </p:clrMapOvr>
  <p:transition spd="slow" advClick="0" advTm="6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13222" y="1441117"/>
            <a:ext cx="8047353" cy="53700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000" dirty="0" smtClean="0"/>
              <a:t>① 自分の日本語レベル（中級・中上級・上級）を確認する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②「キャリア教育」「国際共修」「</a:t>
            </a:r>
            <a:r>
              <a:rPr lang="en-US" altLang="ja-JP" sz="2000" dirty="0" smtClean="0"/>
              <a:t>PBL</a:t>
            </a:r>
            <a:r>
              <a:rPr lang="ja-JP" altLang="en-US" sz="2000" dirty="0" smtClean="0"/>
              <a:t>」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「インターンシップ」の履修登録を行う</a:t>
            </a:r>
            <a:endParaRPr lang="en-US" altLang="ja-JP" sz="20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900" dirty="0" smtClean="0"/>
              <a:t>　　</a:t>
            </a:r>
            <a:r>
              <a:rPr lang="ja-JP" altLang="en-US" sz="1800" dirty="0" smtClean="0"/>
              <a:t>大学院生が全学教育科目を履修する場合は、所属研究科の</a:t>
            </a:r>
            <a:endParaRPr lang="en-US" altLang="ja-JP" sz="18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教務係に履修登録方法を確認のうえ、履修登録を行うこと</a:t>
            </a:r>
            <a:endParaRPr lang="en-US" altLang="ja-JP" sz="18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000" dirty="0" smtClean="0"/>
              <a:t>③「日本語」は「日本語特別課程」から履修登録を行う</a:t>
            </a:r>
            <a:endParaRPr lang="en-US" altLang="ja-JP" sz="2000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900" dirty="0" smtClean="0"/>
              <a:t>　　</a:t>
            </a:r>
            <a:r>
              <a:rPr lang="ja-JP" altLang="en-US" sz="1800" dirty="0" smtClean="0"/>
              <a:t>東北大学内でのみ登録可能なため、東北大学以外の大学に所属する</a:t>
            </a:r>
            <a:endParaRPr lang="en-US" altLang="ja-JP" sz="18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学生は東北大学キャリア支援センターに来室した際に手続きを行う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2000" dirty="0" smtClean="0"/>
              <a:t>④ </a:t>
            </a:r>
            <a:r>
              <a:rPr lang="en-US" altLang="ja-JP" sz="2000" dirty="0" err="1" smtClean="0"/>
              <a:t>DATEntre</a:t>
            </a:r>
            <a:r>
              <a:rPr lang="ja-JP" altLang="en-US" sz="2000" dirty="0" smtClean="0"/>
              <a:t>カリキュラムで履修する科目を</a:t>
            </a:r>
            <a:r>
              <a:rPr lang="en-US" altLang="ja-JP" sz="2000" dirty="0" err="1" smtClean="0"/>
              <a:t>DATEntre</a:t>
            </a:r>
            <a:r>
              <a:rPr lang="ja-JP" altLang="en-US" sz="2000" dirty="0" smtClean="0"/>
              <a:t>の履修科目</a:t>
            </a:r>
            <a:r>
              <a:rPr lang="ja-JP" altLang="en-US" sz="2000" dirty="0"/>
              <a:t>報告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    </a:t>
            </a:r>
            <a:r>
              <a:rPr lang="ja-JP" altLang="en-US" sz="2000" dirty="0" smtClean="0"/>
              <a:t>システムから報告する</a:t>
            </a:r>
            <a:endParaRPr lang="en-US" altLang="ja-JP" sz="20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900" dirty="0" smtClean="0"/>
              <a:t>　</a:t>
            </a:r>
            <a:r>
              <a:rPr lang="ja-JP" altLang="en-US" sz="1800" dirty="0" smtClean="0"/>
              <a:t>「キャリア教育特別演習」「中小企業セミナー」等、</a:t>
            </a:r>
            <a:r>
              <a:rPr lang="en-US" altLang="ja-JP" sz="1800" dirty="0" smtClean="0"/>
              <a:t>CCS</a:t>
            </a:r>
            <a:r>
              <a:rPr lang="ja-JP" altLang="en-US" sz="1800" dirty="0" smtClean="0"/>
              <a:t>開講科目は</a:t>
            </a:r>
            <a:endParaRPr lang="en-US" altLang="ja-JP" sz="18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</a:t>
            </a:r>
            <a:r>
              <a:rPr lang="en-US" altLang="ja-JP" sz="1800" dirty="0" err="1" smtClean="0"/>
              <a:t>DATEntre</a:t>
            </a:r>
            <a:r>
              <a:rPr lang="ja-JP" altLang="en-US" sz="1800" dirty="0" smtClean="0"/>
              <a:t>履修科目報告システムからの報告をもって、履修登録とする</a:t>
            </a:r>
            <a:endParaRPr lang="en-US" altLang="ja-JP" sz="1800" dirty="0" smtClean="0"/>
          </a:p>
          <a:p>
            <a:pPr marL="0" indent="0">
              <a:buNone/>
            </a:pPr>
            <a:endParaRPr lang="en-US" altLang="ja-JP" sz="2600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0369" y="425736"/>
            <a:ext cx="8024031" cy="777923"/>
          </a:xfrm>
        </p:spPr>
        <p:txBody>
          <a:bodyPr>
            <a:normAutofit fontScale="90000"/>
          </a:bodyPr>
          <a:lstStyle/>
          <a:p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１．</a:t>
            </a:r>
            <a:r>
              <a:rPr lang="en-US" altLang="ja-JP" sz="36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DATEntre</a:t>
            </a:r>
            <a:r>
              <a:rPr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プログラムへの参加手続き</a:t>
            </a:r>
            <a:endParaRPr kumimoji="1"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32440" y="6396335"/>
            <a:ext cx="585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/>
              <a:t>2</a:t>
            </a:r>
            <a:endParaRPr kumimoji="1" lang="en-US" altLang="ja-JP" sz="1200" b="0" u="none" dirty="0" smtClean="0"/>
          </a:p>
          <a:p>
            <a:pPr algn="ctr"/>
            <a:endParaRPr kumimoji="1" lang="ja-JP" altLang="en-US" sz="1200" b="0" u="none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5475188" y="276634"/>
            <a:ext cx="2869212" cy="3616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 smtClean="0"/>
              <a:t>　</a:t>
            </a:r>
            <a:r>
              <a:rPr lang="ja-JP" altLang="en-US" sz="1200" dirty="0" smtClean="0"/>
              <a:t>さん     か　 て      つづ</a:t>
            </a:r>
            <a:endParaRPr lang="ja-JP" altLang="en-US" sz="1200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581053" y="1213898"/>
            <a:ext cx="947497" cy="2804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に     ほん      ご</a:t>
            </a:r>
            <a:endParaRPr lang="ja-JP" altLang="en-US" sz="700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3260304" y="1196527"/>
            <a:ext cx="2747531" cy="282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ちゅう きゅう　     ちゅうじょうきゅう           じょうきゅう</a:t>
            </a:r>
            <a:endParaRPr lang="ja-JP" altLang="en-US" sz="700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6065578" y="1219077"/>
            <a:ext cx="745133" cy="2804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かく   にん</a:t>
            </a:r>
            <a:endParaRPr lang="ja-JP" altLang="en-US" sz="700" dirty="0"/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1966390" y="1624558"/>
            <a:ext cx="854695" cy="2804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きょう いく</a:t>
            </a:r>
            <a:endParaRPr lang="ja-JP" altLang="en-US" sz="700" dirty="0"/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3537660" y="2020413"/>
            <a:ext cx="1444051" cy="2804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り    しゅう とう    ろく</a:t>
            </a:r>
            <a:endParaRPr lang="ja-JP" altLang="en-US" sz="700" dirty="0"/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4741564" y="2031075"/>
            <a:ext cx="593384" cy="2804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おこ</a:t>
            </a:r>
            <a:r>
              <a:rPr lang="ja-JP" altLang="en-US" sz="700" dirty="0"/>
              <a:t>な</a:t>
            </a:r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2528550" y="3291120"/>
            <a:ext cx="2420424" cy="2804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に　  ほん     ご  　とく    べつ　 か 　てい</a:t>
            </a:r>
            <a:endParaRPr lang="ja-JP" altLang="en-US" sz="700" dirty="0"/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999762" y="3353267"/>
            <a:ext cx="1236848" cy="2175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に　  ほん      ご</a:t>
            </a:r>
            <a:r>
              <a:rPr lang="ja-JP" altLang="en-US" sz="800" dirty="0" smtClean="0"/>
              <a:t>　</a:t>
            </a:r>
            <a:endParaRPr lang="ja-JP" altLang="en-US" sz="800" dirty="0"/>
          </a:p>
        </p:txBody>
      </p:sp>
      <p:sp>
        <p:nvSpPr>
          <p:cNvPr id="24" name="タイトル 1"/>
          <p:cNvSpPr txBox="1">
            <a:spLocks/>
          </p:cNvSpPr>
          <p:nvPr/>
        </p:nvSpPr>
        <p:spPr>
          <a:xfrm>
            <a:off x="5091272" y="3353267"/>
            <a:ext cx="1839160" cy="2175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り   しゅう とう    ろく          　おこな</a:t>
            </a:r>
            <a:endParaRPr lang="ja-JP" altLang="en-US" sz="700" dirty="0"/>
          </a:p>
        </p:txBody>
      </p:sp>
      <p:sp>
        <p:nvSpPr>
          <p:cNvPr id="26" name="タイトル 1"/>
          <p:cNvSpPr txBox="1">
            <a:spLocks/>
          </p:cNvSpPr>
          <p:nvPr/>
        </p:nvSpPr>
        <p:spPr>
          <a:xfrm>
            <a:off x="878443" y="3780285"/>
            <a:ext cx="1589111" cy="2175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とう  ほく   だい    が</a:t>
            </a:r>
            <a:r>
              <a:rPr lang="ja-JP" altLang="en-US" sz="700" dirty="0" err="1" smtClean="0"/>
              <a:t>く</a:t>
            </a:r>
            <a:r>
              <a:rPr lang="ja-JP" altLang="en-US" sz="700" dirty="0" smtClean="0"/>
              <a:t>   ない</a:t>
            </a:r>
            <a:endParaRPr lang="ja-JP" altLang="en-US" sz="700" dirty="0"/>
          </a:p>
        </p:txBody>
      </p:sp>
      <p:sp>
        <p:nvSpPr>
          <p:cNvPr id="27" name="タイトル 1"/>
          <p:cNvSpPr txBox="1">
            <a:spLocks/>
          </p:cNvSpPr>
          <p:nvPr/>
        </p:nvSpPr>
        <p:spPr>
          <a:xfrm>
            <a:off x="2743274" y="3763264"/>
            <a:ext cx="1589111" cy="2175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とう  ろく     か    のう</a:t>
            </a:r>
            <a:endParaRPr lang="ja-JP" altLang="en-US" sz="700" dirty="0"/>
          </a:p>
        </p:txBody>
      </p:sp>
      <p:sp>
        <p:nvSpPr>
          <p:cNvPr id="28" name="タイトル 1"/>
          <p:cNvSpPr txBox="1">
            <a:spLocks/>
          </p:cNvSpPr>
          <p:nvPr/>
        </p:nvSpPr>
        <p:spPr>
          <a:xfrm>
            <a:off x="4554059" y="3779129"/>
            <a:ext cx="1604477" cy="2175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とう   ほく  だい   が</a:t>
            </a:r>
            <a:r>
              <a:rPr lang="ja-JP" altLang="en-US" sz="700" dirty="0" err="1" smtClean="0"/>
              <a:t>く</a:t>
            </a:r>
            <a:r>
              <a:rPr lang="ja-JP" altLang="en-US" sz="700" dirty="0" smtClean="0"/>
              <a:t>     い     がい</a:t>
            </a:r>
            <a:endParaRPr lang="ja-JP" altLang="en-US" sz="700" dirty="0"/>
          </a:p>
        </p:txBody>
      </p:sp>
      <p:sp>
        <p:nvSpPr>
          <p:cNvPr id="33" name="タイトル 1"/>
          <p:cNvSpPr txBox="1">
            <a:spLocks/>
          </p:cNvSpPr>
          <p:nvPr/>
        </p:nvSpPr>
        <p:spPr>
          <a:xfrm>
            <a:off x="6158537" y="3786686"/>
            <a:ext cx="680352" cy="2175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だい    が</a:t>
            </a:r>
            <a:r>
              <a:rPr lang="ja-JP" altLang="en-US" sz="700" dirty="0" err="1" smtClean="0"/>
              <a:t>く  </a:t>
            </a:r>
            <a:r>
              <a:rPr lang="ja-JP" altLang="en-US" sz="700" dirty="0" smtClean="0"/>
              <a:t> </a:t>
            </a:r>
            <a:endParaRPr lang="ja-JP" altLang="en-US" sz="700" dirty="0"/>
          </a:p>
        </p:txBody>
      </p:sp>
      <p:sp>
        <p:nvSpPr>
          <p:cNvPr id="34" name="タイトル 1"/>
          <p:cNvSpPr txBox="1">
            <a:spLocks/>
          </p:cNvSpPr>
          <p:nvPr/>
        </p:nvSpPr>
        <p:spPr>
          <a:xfrm>
            <a:off x="6810711" y="3787408"/>
            <a:ext cx="642169" cy="2175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しょ   ぞく</a:t>
            </a:r>
            <a:endParaRPr lang="ja-JP" altLang="en-US" sz="700" dirty="0"/>
          </a:p>
        </p:txBody>
      </p:sp>
      <p:sp>
        <p:nvSpPr>
          <p:cNvPr id="35" name="タイトル 1"/>
          <p:cNvSpPr txBox="1">
            <a:spLocks/>
          </p:cNvSpPr>
          <p:nvPr/>
        </p:nvSpPr>
        <p:spPr>
          <a:xfrm>
            <a:off x="893436" y="4188523"/>
            <a:ext cx="7071668" cy="2175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がく  せい　　 　とう  ほく  だい   が</a:t>
            </a:r>
            <a:r>
              <a:rPr lang="ja-JP" altLang="en-US" sz="700" dirty="0" err="1" smtClean="0"/>
              <a:t>く</a:t>
            </a:r>
            <a:r>
              <a:rPr lang="ja-JP" altLang="en-US" sz="700" dirty="0" smtClean="0"/>
              <a:t>　                                            し     えん                                                      　らい しつ                     　さい                て     つづ　                  おこな　　</a:t>
            </a:r>
            <a:endParaRPr lang="en-US" altLang="ja-JP" sz="700" dirty="0" smtClean="0"/>
          </a:p>
        </p:txBody>
      </p:sp>
      <p:sp>
        <p:nvSpPr>
          <p:cNvPr id="29" name="タイトル 1"/>
          <p:cNvSpPr txBox="1">
            <a:spLocks/>
          </p:cNvSpPr>
          <p:nvPr/>
        </p:nvSpPr>
        <p:spPr>
          <a:xfrm>
            <a:off x="897175" y="1193420"/>
            <a:ext cx="710967" cy="2804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じ     ぶん</a:t>
            </a:r>
            <a:endParaRPr lang="ja-JP" altLang="en-US" sz="700" dirty="0"/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2998439" y="1618499"/>
            <a:ext cx="1743125" cy="2804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こく     さい きょう しゅう</a:t>
            </a:r>
            <a:endParaRPr lang="ja-JP" altLang="en-US" sz="700" dirty="0"/>
          </a:p>
        </p:txBody>
      </p:sp>
      <p:sp>
        <p:nvSpPr>
          <p:cNvPr id="39" name="タイトル 1"/>
          <p:cNvSpPr txBox="1">
            <a:spLocks/>
          </p:cNvSpPr>
          <p:nvPr/>
        </p:nvSpPr>
        <p:spPr>
          <a:xfrm>
            <a:off x="897175" y="2533216"/>
            <a:ext cx="6033257" cy="2175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だい   が</a:t>
            </a:r>
            <a:r>
              <a:rPr lang="ja-JP" altLang="en-US" sz="700" dirty="0" err="1" smtClean="0"/>
              <a:t>く</a:t>
            </a:r>
            <a:r>
              <a:rPr lang="ja-JP" altLang="en-US" sz="700" dirty="0" smtClean="0"/>
              <a:t>   いん  せい　         ぜん   がく きょういく    か     も</a:t>
            </a:r>
            <a:r>
              <a:rPr lang="ja-JP" altLang="en-US" sz="700" dirty="0" err="1" smtClean="0"/>
              <a:t>く</a:t>
            </a:r>
            <a:r>
              <a:rPr lang="ja-JP" altLang="en-US" sz="700" dirty="0" smtClean="0"/>
              <a:t>　            り  しゅう　                    ば     あい　                    しょ   ぞく   けん きゅう か</a:t>
            </a:r>
            <a:endParaRPr lang="ja-JP" altLang="en-US" sz="700" dirty="0"/>
          </a:p>
        </p:txBody>
      </p:sp>
      <p:sp>
        <p:nvSpPr>
          <p:cNvPr id="40" name="タイトル 1"/>
          <p:cNvSpPr txBox="1">
            <a:spLocks/>
          </p:cNvSpPr>
          <p:nvPr/>
        </p:nvSpPr>
        <p:spPr>
          <a:xfrm>
            <a:off x="850265" y="2937157"/>
            <a:ext cx="6033257" cy="2175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きょう  む   かかり　         り  しゅう とう  ろく   ほう   ほう　         かく にん　                                             り   しゅう とう  ろく       　おこな</a:t>
            </a:r>
            <a:endParaRPr lang="ja-JP" altLang="en-US" sz="700" dirty="0"/>
          </a:p>
        </p:txBody>
      </p:sp>
      <p:sp>
        <p:nvSpPr>
          <p:cNvPr id="41" name="タイトル 1"/>
          <p:cNvSpPr txBox="1">
            <a:spLocks/>
          </p:cNvSpPr>
          <p:nvPr/>
        </p:nvSpPr>
        <p:spPr>
          <a:xfrm>
            <a:off x="3553121" y="4553888"/>
            <a:ext cx="4909427" cy="2175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り   しゅう　                        か      もく　                                                                        り    しゅう    か     も</a:t>
            </a:r>
            <a:r>
              <a:rPr lang="ja-JP" altLang="en-US" sz="700" dirty="0" err="1" smtClean="0"/>
              <a:t>く</a:t>
            </a:r>
            <a:r>
              <a:rPr lang="ja-JP" altLang="en-US" sz="700" dirty="0" smtClean="0"/>
              <a:t>    ほう    こく</a:t>
            </a:r>
            <a:endParaRPr lang="ja-JP" altLang="en-US" sz="700" dirty="0"/>
          </a:p>
        </p:txBody>
      </p:sp>
      <p:sp>
        <p:nvSpPr>
          <p:cNvPr id="42" name="タイトル 1"/>
          <p:cNvSpPr txBox="1">
            <a:spLocks/>
          </p:cNvSpPr>
          <p:nvPr/>
        </p:nvSpPr>
        <p:spPr>
          <a:xfrm>
            <a:off x="2255279" y="4894433"/>
            <a:ext cx="814912" cy="2804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ほう　こく</a:t>
            </a:r>
            <a:endParaRPr lang="ja-JP" altLang="en-US" sz="700" dirty="0"/>
          </a:p>
        </p:txBody>
      </p:sp>
      <p:sp>
        <p:nvSpPr>
          <p:cNvPr id="43" name="タイトル 1"/>
          <p:cNvSpPr txBox="1">
            <a:spLocks/>
          </p:cNvSpPr>
          <p:nvPr/>
        </p:nvSpPr>
        <p:spPr>
          <a:xfrm>
            <a:off x="1773415" y="5322698"/>
            <a:ext cx="6076830" cy="2804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きょう いく  とく  べつ  えん しゅう　                ちゅうしょう き ぎょう　                                                    など　                          かい  こう     か     もく</a:t>
            </a:r>
            <a:endParaRPr lang="ja-JP" altLang="en-US" sz="700" dirty="0"/>
          </a:p>
        </p:txBody>
      </p:sp>
      <p:sp>
        <p:nvSpPr>
          <p:cNvPr id="44" name="タイトル 1"/>
          <p:cNvSpPr txBox="1">
            <a:spLocks/>
          </p:cNvSpPr>
          <p:nvPr/>
        </p:nvSpPr>
        <p:spPr>
          <a:xfrm>
            <a:off x="1816504" y="5740836"/>
            <a:ext cx="6076830" cy="2804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り しゅう </a:t>
            </a:r>
            <a:r>
              <a:rPr lang="ja-JP" altLang="en-US" sz="700" dirty="0"/>
              <a:t> </a:t>
            </a:r>
            <a:r>
              <a:rPr lang="ja-JP" altLang="en-US" sz="700" dirty="0" smtClean="0"/>
              <a:t> か    も</a:t>
            </a:r>
            <a:r>
              <a:rPr lang="ja-JP" altLang="en-US" sz="700" dirty="0" err="1" smtClean="0"/>
              <a:t>く</a:t>
            </a:r>
            <a:r>
              <a:rPr lang="ja-JP" altLang="en-US" sz="700" dirty="0" smtClean="0"/>
              <a:t>   ほう  こく　　                                                                        ほう   こく　                                                       り   しゅうとう  ろく</a:t>
            </a:r>
            <a:endParaRPr lang="ja-JP" altLang="en-US" sz="700" dirty="0"/>
          </a:p>
        </p:txBody>
      </p:sp>
    </p:spTree>
    <p:extLst>
      <p:ext uri="{BB962C8B-B14F-4D97-AF65-F5344CB8AC3E}">
        <p14:creationId xmlns:p14="http://schemas.microsoft.com/office/powerpoint/2010/main" val="39271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250510" y="669478"/>
            <a:ext cx="8103666" cy="63501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．履修登録について</a:t>
            </a:r>
            <a:endParaRPr lang="ja-JP" altLang="en-US" sz="3200" b="1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 txBox="1">
            <a:spLocks/>
          </p:cNvSpPr>
          <p:nvPr/>
        </p:nvSpPr>
        <p:spPr>
          <a:xfrm>
            <a:off x="366969" y="1286855"/>
            <a:ext cx="8777031" cy="49703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800"/>
              </a:lnSpc>
              <a:buFont typeface="Wingdings" panose="05000000000000000000" pitchFamily="2" charset="2"/>
              <a:buChar char="u"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開講主体によって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登録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方法が異なる。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14350" indent="-514350">
              <a:lnSpc>
                <a:spcPts val="3800"/>
              </a:lnSpc>
              <a:spcBef>
                <a:spcPts val="0"/>
              </a:spcBef>
              <a:buFont typeface="+mj-ea"/>
              <a:buAutoNum type="circleNumDbPlain"/>
            </a:pPr>
            <a:r>
              <a:rPr lang="ja-JP" altLang="en-US" sz="2000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日本語特別課程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の科目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履修クラス登録期間：</a:t>
            </a:r>
            <a:r>
              <a:rPr lang="en-US" altLang="ja-JP" sz="2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4/ 28</a:t>
            </a:r>
            <a:r>
              <a:rPr lang="ja-JP" altLang="en-US" sz="2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（水）～</a:t>
            </a:r>
            <a:r>
              <a:rPr lang="en-US" altLang="ja-JP" sz="2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5/14</a:t>
            </a:r>
            <a:r>
              <a:rPr lang="ja-JP" altLang="en-US" sz="2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（木）</a:t>
            </a:r>
            <a:endParaRPr lang="en-US" altLang="ja-JP" sz="20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「特別課程の受講について」に従う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lvl="1" indent="0">
              <a:lnSpc>
                <a:spcPts val="3800"/>
              </a:lnSpc>
              <a:spcBef>
                <a:spcPts val="0"/>
              </a:spcBef>
              <a:buNone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http://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www.he.tohoku.ac.jp/SJLE/JLPK/guide.pdf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ja-JP" altLang="en-US" sz="2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授業開始： </a:t>
            </a:r>
            <a:r>
              <a:rPr lang="en-US" altLang="ja-JP" sz="2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4/ 20</a:t>
            </a:r>
            <a:r>
              <a:rPr lang="ja-JP" altLang="en-US" sz="2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（月）</a:t>
            </a:r>
            <a:endParaRPr lang="en-US" altLang="ja-JP" sz="20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457200">
              <a:lnSpc>
                <a:spcPts val="3800"/>
              </a:lnSpc>
              <a:buFont typeface="+mj-ea"/>
              <a:buAutoNum type="circleNumDbPlain"/>
            </a:pPr>
            <a:r>
              <a:rPr lang="ja-JP" altLang="en-US" sz="2000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全学</a:t>
            </a:r>
            <a:r>
              <a:rPr lang="ja-JP" altLang="en-US" sz="20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および</a:t>
            </a:r>
            <a:r>
              <a:rPr lang="ja-JP" altLang="en-US" sz="20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経済学部</a:t>
            </a:r>
            <a:r>
              <a:rPr lang="en-US" altLang="ja-JP" sz="20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20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経済学研究科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科目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>
              <a:lnSpc>
                <a:spcPts val="3800"/>
              </a:lnSpc>
              <a:buFont typeface="Wingdings" panose="05000000000000000000" pitchFamily="2" charset="2"/>
              <a:buChar char="Ø"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履修登録期間：</a:t>
            </a:r>
            <a:r>
              <a:rPr lang="en-US" altLang="ja-JP" sz="2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4/ 20</a:t>
            </a:r>
            <a:r>
              <a:rPr lang="ja-JP" altLang="en-US" sz="2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2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2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）～</a:t>
            </a:r>
            <a:r>
              <a:rPr lang="en-US" altLang="ja-JP" sz="2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5/7</a:t>
            </a:r>
            <a:r>
              <a:rPr lang="ja-JP" altLang="en-US" sz="2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2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木</a:t>
            </a:r>
            <a:r>
              <a:rPr lang="ja-JP" altLang="en-US" sz="2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20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>
              <a:lnSpc>
                <a:spcPts val="3800"/>
              </a:lnSpc>
              <a:buFont typeface="Wingdings" panose="05000000000000000000" pitchFamily="2" charset="2"/>
              <a:buChar char="Ø"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学務情報システムから登録する。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32440" y="6396335"/>
            <a:ext cx="585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0" u="none" dirty="0" smtClean="0"/>
              <a:t>8</a:t>
            </a:r>
          </a:p>
          <a:p>
            <a:pPr algn="ctr"/>
            <a:endParaRPr kumimoji="1" lang="ja-JP" altLang="en-US" sz="1200" b="0" u="none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784" y="2538580"/>
            <a:ext cx="1114090" cy="1114090"/>
          </a:xfrm>
          <a:prstGeom prst="rect">
            <a:avLst/>
          </a:prstGeom>
        </p:spPr>
      </p:pic>
      <p:sp>
        <p:nvSpPr>
          <p:cNvPr id="7" name="タイトル 1"/>
          <p:cNvSpPr txBox="1">
            <a:spLocks/>
          </p:cNvSpPr>
          <p:nvPr/>
        </p:nvSpPr>
        <p:spPr>
          <a:xfrm>
            <a:off x="1185800" y="514472"/>
            <a:ext cx="2524699" cy="2175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200" dirty="0" smtClean="0"/>
              <a:t>り   しゅう とう  ろく</a:t>
            </a:r>
            <a:endParaRPr lang="ja-JP" altLang="en-US" sz="1200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637240" y="1286855"/>
            <a:ext cx="4299097" cy="2175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かい    こう   しゅ     たい　                                   とう   ろく    ほう     ほう　         こと</a:t>
            </a:r>
            <a:endParaRPr lang="ja-JP" altLang="en-US" sz="700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962192" y="1750590"/>
            <a:ext cx="2944790" cy="2175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に      ほん     ご      とく    べつ     か      てい　            か     もく</a:t>
            </a:r>
            <a:endParaRPr lang="ja-JP" altLang="en-US" sz="700" dirty="0"/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1120889" y="2244553"/>
            <a:ext cx="6050728" cy="2175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り    しゅう　                        とう     ろく     き     かん                                                             すい                                                                     もく</a:t>
            </a:r>
            <a:endParaRPr lang="ja-JP" altLang="en-US" sz="700" dirty="0"/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1204017" y="2731076"/>
            <a:ext cx="3957432" cy="2175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とく　べつ　 か      てい　         じゅ    こう　                                                    したが</a:t>
            </a:r>
            <a:endParaRPr lang="ja-JP" altLang="en-US" sz="700" dirty="0"/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1090662" y="3676137"/>
            <a:ext cx="3957432" cy="2175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じゅ  </a:t>
            </a:r>
            <a:r>
              <a:rPr lang="ja-JP" altLang="en-US" sz="700" dirty="0" err="1" smtClean="0"/>
              <a:t>ぎょ</a:t>
            </a:r>
            <a:r>
              <a:rPr lang="ja-JP" altLang="en-US" sz="700" dirty="0" smtClean="0"/>
              <a:t>うかい     し　　　　　　　                                      げつ</a:t>
            </a:r>
            <a:endParaRPr lang="ja-JP" altLang="en-US" sz="700" dirty="0"/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871507" y="4293514"/>
            <a:ext cx="6005385" cy="2175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ぜん   が</a:t>
            </a:r>
            <a:r>
              <a:rPr lang="ja-JP" altLang="en-US" sz="700" dirty="0" err="1" smtClean="0"/>
              <a:t>く</a:t>
            </a:r>
            <a:r>
              <a:rPr lang="ja-JP" altLang="en-US" sz="700" dirty="0" smtClean="0"/>
              <a:t>   きょう いく　                            けい   ざい     が</a:t>
            </a:r>
            <a:r>
              <a:rPr lang="ja-JP" altLang="en-US" sz="700" dirty="0" err="1" smtClean="0"/>
              <a:t>く</a:t>
            </a:r>
            <a:r>
              <a:rPr lang="ja-JP" altLang="en-US" sz="700" dirty="0" smtClean="0"/>
              <a:t>     ぶ　       けい    ざい    が</a:t>
            </a:r>
            <a:r>
              <a:rPr lang="ja-JP" altLang="en-US" sz="700" dirty="0" err="1" smtClean="0"/>
              <a:t>く</a:t>
            </a:r>
            <a:r>
              <a:rPr lang="ja-JP" altLang="en-US" sz="700" dirty="0" smtClean="0"/>
              <a:t>   けん   きゅう   か　             か      もく</a:t>
            </a:r>
            <a:endParaRPr lang="ja-JP" altLang="en-US" sz="700" dirty="0"/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1130999" y="4839913"/>
            <a:ext cx="4846607" cy="2175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り   しゅう  とう    ろく      き     かん　                                                         げつ　                                                         もく</a:t>
            </a:r>
            <a:endParaRPr lang="ja-JP" altLang="en-US" sz="700" dirty="0"/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1090662" y="5394770"/>
            <a:ext cx="4244600" cy="2175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err="1" smtClean="0"/>
              <a:t>がく</a:t>
            </a:r>
            <a:r>
              <a:rPr lang="ja-JP" altLang="en-US" sz="700" dirty="0" smtClean="0"/>
              <a:t>     む     じょう ほう　                                                    　とう    ろく</a:t>
            </a:r>
            <a:endParaRPr lang="ja-JP" altLang="en-US" sz="700" dirty="0"/>
          </a:p>
        </p:txBody>
      </p:sp>
    </p:spTree>
    <p:extLst>
      <p:ext uri="{BB962C8B-B14F-4D97-AF65-F5344CB8AC3E}">
        <p14:creationId xmlns:p14="http://schemas.microsoft.com/office/powerpoint/2010/main" val="59443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 txBox="1">
            <a:spLocks/>
          </p:cNvSpPr>
          <p:nvPr/>
        </p:nvSpPr>
        <p:spPr>
          <a:xfrm>
            <a:off x="375875" y="1193628"/>
            <a:ext cx="9040336" cy="616691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キャリア教育・国際共修・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PBL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・インターンシップ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東北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大学全学教育科目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シラバス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ts val="3800"/>
              </a:lnSpc>
              <a:spcBef>
                <a:spcPts val="0"/>
              </a:spcBef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en-US" altLang="ja-JP" sz="1800" u="sng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</a:t>
            </a:r>
            <a:r>
              <a:rPr lang="en-US" altLang="ja-JP" sz="1800" u="sng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://www2.he.tohoku.ac.jp/zengaku/zengaku_annai.html</a:t>
            </a:r>
            <a:endParaRPr lang="ja-JP" altLang="en-US" sz="1800" u="sng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ts val="3800"/>
              </a:lnSpc>
              <a:spcBef>
                <a:spcPts val="0"/>
              </a:spcBef>
              <a:buNone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ts val="3800"/>
              </a:lnSpc>
              <a:spcBef>
                <a:spcPts val="0"/>
              </a:spcBef>
              <a:buNone/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日本語教育＞</a:t>
            </a: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東北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大学日本語教育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プログラム　シラバス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ts val="3800"/>
              </a:lnSpc>
              <a:spcBef>
                <a:spcPts val="0"/>
              </a:spcBef>
              <a:buNone/>
            </a:pPr>
            <a:r>
              <a:rPr lang="ja-JP" altLang="en-US" sz="18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1800" u="sng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</a:t>
            </a:r>
            <a:r>
              <a:rPr lang="en-US" altLang="ja-JP" sz="1800" u="sng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://www.he.tohoku.ac.jp/SJLE/syllabi/</a:t>
            </a: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受講ガイド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ts val="3800"/>
              </a:lnSpc>
              <a:spcBef>
                <a:spcPts val="0"/>
              </a:spcBef>
              <a:buNone/>
            </a:pPr>
            <a:r>
              <a:rPr lang="ja-JP" altLang="en-US" sz="1800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en-US" altLang="ja-JP" sz="1800" u="sng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</a:t>
            </a:r>
            <a:r>
              <a:rPr lang="en-US" altLang="ja-JP" sz="1800" u="sng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://www.he.tohoku.ac.jp/SJLE/JLPK/guide.pdf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自分の日本語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レベル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に時間割から科目を選択し、詳細はシラバスで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確認してください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lvl="1" indent="0">
              <a:lnSpc>
                <a:spcPct val="120000"/>
              </a:lnSpc>
              <a:buNone/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lvl="1" indent="0">
              <a:lnSpc>
                <a:spcPct val="120000"/>
              </a:lnSpc>
              <a:buNone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lvl="1" indent="0">
              <a:lnSpc>
                <a:spcPct val="120000"/>
              </a:lnSpc>
              <a:buNone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lvl="1" indent="0">
              <a:lnSpc>
                <a:spcPct val="120000"/>
              </a:lnSpc>
              <a:buNone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32440" y="6396335"/>
            <a:ext cx="585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/>
              <a:t>6</a:t>
            </a:r>
            <a:endParaRPr kumimoji="1" lang="en-US" altLang="ja-JP" sz="1200" b="0" u="none" dirty="0" smtClean="0"/>
          </a:p>
          <a:p>
            <a:pPr algn="ctr"/>
            <a:endParaRPr kumimoji="1" lang="ja-JP" altLang="en-US" sz="1200" b="0" u="none" dirty="0"/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1239253" y="3160320"/>
            <a:ext cx="3009361" cy="3616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3920000" y="3188385"/>
            <a:ext cx="339030" cy="3616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1400" b="1" dirty="0"/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428774" y="340877"/>
            <a:ext cx="8103666" cy="63501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en-US" altLang="ja-JP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  </a:t>
            </a:r>
            <a:r>
              <a:rPr lang="ja-JP" alt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シラバス</a:t>
            </a:r>
            <a:endParaRPr lang="ja-JP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389" y="4670985"/>
            <a:ext cx="742546" cy="74254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159" y="3717810"/>
            <a:ext cx="707579" cy="707579"/>
          </a:xfrm>
          <a:prstGeom prst="rect">
            <a:avLst/>
          </a:prstGeom>
        </p:spPr>
      </p:pic>
      <p:sp>
        <p:nvSpPr>
          <p:cNvPr id="9" name="タイトル 1"/>
          <p:cNvSpPr txBox="1">
            <a:spLocks/>
          </p:cNvSpPr>
          <p:nvPr/>
        </p:nvSpPr>
        <p:spPr>
          <a:xfrm>
            <a:off x="1404952" y="1099980"/>
            <a:ext cx="2507491" cy="2175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きょう いく　      こく   さい  きょうしゅう</a:t>
            </a:r>
            <a:endParaRPr lang="ja-JP" altLang="en-US" sz="700" dirty="0"/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974202" y="1580981"/>
            <a:ext cx="3212390" cy="2175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とう  ほく  だい   が</a:t>
            </a:r>
            <a:r>
              <a:rPr lang="ja-JP" altLang="en-US" sz="700" dirty="0" err="1" smtClean="0"/>
              <a:t>く</a:t>
            </a:r>
            <a:r>
              <a:rPr lang="ja-JP" altLang="en-US" sz="700" dirty="0" smtClean="0"/>
              <a:t>  ぜん   がく きょう いく   か     もく</a:t>
            </a:r>
            <a:endParaRPr lang="ja-JP" altLang="en-US" sz="700" dirty="0"/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950877" y="3500284"/>
            <a:ext cx="3212390" cy="2175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とう  ほく  だい   が</a:t>
            </a:r>
            <a:r>
              <a:rPr lang="ja-JP" altLang="en-US" sz="700" dirty="0" err="1" smtClean="0"/>
              <a:t>く</a:t>
            </a:r>
            <a:r>
              <a:rPr lang="ja-JP" altLang="en-US" sz="700" dirty="0" smtClean="0"/>
              <a:t>     に    ほん    ご    きょういく</a:t>
            </a:r>
            <a:endParaRPr lang="ja-JP" altLang="en-US" sz="700" dirty="0"/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707610" y="3014756"/>
            <a:ext cx="3212390" cy="2175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に      ほん      ご    きょう いく</a:t>
            </a:r>
            <a:endParaRPr lang="ja-JP" altLang="en-US" sz="700" dirty="0"/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950877" y="4453459"/>
            <a:ext cx="1762095" cy="2175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じゅ こう</a:t>
            </a:r>
            <a:endParaRPr lang="ja-JP" altLang="en-US" sz="700" dirty="0"/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588140" y="5462234"/>
            <a:ext cx="6145169" cy="2175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じ     ぶん         　に     ほん    ご　                                   さん   こう　         じ     かん  わり　                 か     も</a:t>
            </a:r>
            <a:r>
              <a:rPr lang="ja-JP" altLang="en-US" sz="700" dirty="0" err="1" smtClean="0"/>
              <a:t>く　      </a:t>
            </a:r>
            <a:r>
              <a:rPr lang="ja-JP" altLang="en-US" sz="700" dirty="0" smtClean="0"/>
              <a:t> せん  たく　           しょう さい</a:t>
            </a:r>
            <a:endParaRPr lang="ja-JP" altLang="en-US" sz="700" dirty="0"/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559267" y="5937649"/>
            <a:ext cx="1762095" cy="2175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かく  に</a:t>
            </a:r>
            <a:r>
              <a:rPr lang="ja-JP" altLang="en-US" sz="700" dirty="0"/>
              <a:t>ん</a:t>
            </a:r>
          </a:p>
        </p:txBody>
      </p:sp>
    </p:spTree>
    <p:extLst>
      <p:ext uri="{BB962C8B-B14F-4D97-AF65-F5344CB8AC3E}">
        <p14:creationId xmlns:p14="http://schemas.microsoft.com/office/powerpoint/2010/main" val="325280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341194" y="341799"/>
            <a:ext cx="8103666" cy="63501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4. 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修了要件とカリキュラムについて</a:t>
            </a:r>
            <a:endParaRPr lang="ja-JP" altLang="en-US" sz="3200" b="1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32440" y="6396335"/>
            <a:ext cx="585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0" u="none" dirty="0" smtClean="0"/>
              <a:t>4</a:t>
            </a:r>
          </a:p>
          <a:p>
            <a:pPr algn="ctr"/>
            <a:endParaRPr kumimoji="1" lang="ja-JP" altLang="en-US" sz="1200" b="0" u="none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1194" y="5660934"/>
            <a:ext cx="8585859" cy="10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ja-JP" altLang="en-US" dirty="0" smtClean="0">
                <a:solidFill>
                  <a:srgbClr val="FF0000"/>
                </a:solidFill>
              </a:rPr>
              <a:t>自分のレベル（日本語レベル）を確認</a:t>
            </a:r>
            <a:r>
              <a:rPr kumimoji="1" lang="ja-JP" altLang="en-US" dirty="0" smtClean="0"/>
              <a:t>　→　修了に必要なポイントを確認　</a:t>
            </a:r>
            <a:endParaRPr kumimoji="1" lang="en-US" altLang="ja-JP" dirty="0" smtClean="0"/>
          </a:p>
          <a:p>
            <a:pPr>
              <a:lnSpc>
                <a:spcPts val="3800"/>
              </a:lnSpc>
            </a:pPr>
            <a:r>
              <a:rPr lang="ja-JP" altLang="en-US" b="1" dirty="0" smtClean="0">
                <a:solidFill>
                  <a:srgbClr val="0000FF"/>
                </a:solidFill>
              </a:rPr>
              <a:t>就職活動を控えている学生はビジネス日本語から履修をスタートしましょう！</a:t>
            </a:r>
            <a:r>
              <a:rPr lang="ja-JP" altLang="en-US" dirty="0" smtClean="0"/>
              <a:t>　　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296" y="1046130"/>
            <a:ext cx="6564071" cy="4398374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445296" y="2656333"/>
            <a:ext cx="769925" cy="436038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中級</a:t>
            </a:r>
            <a:endParaRPr kumimoji="1" lang="ja-JP" altLang="en-US" sz="1200" b="1" dirty="0"/>
          </a:p>
        </p:txBody>
      </p:sp>
      <p:sp>
        <p:nvSpPr>
          <p:cNvPr id="9" name="正方形/長方形 8"/>
          <p:cNvSpPr/>
          <p:nvPr/>
        </p:nvSpPr>
        <p:spPr>
          <a:xfrm>
            <a:off x="1445296" y="3820023"/>
            <a:ext cx="769925" cy="45597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中上級</a:t>
            </a:r>
            <a:endParaRPr kumimoji="1" lang="ja-JP" altLang="en-US" sz="1200" b="1" dirty="0"/>
          </a:p>
        </p:txBody>
      </p:sp>
      <p:sp>
        <p:nvSpPr>
          <p:cNvPr id="10" name="正方形/長方形 9"/>
          <p:cNvSpPr/>
          <p:nvPr/>
        </p:nvSpPr>
        <p:spPr>
          <a:xfrm>
            <a:off x="1445295" y="4971107"/>
            <a:ext cx="769925" cy="43603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上級</a:t>
            </a:r>
            <a:endParaRPr kumimoji="1" lang="ja-JP" altLang="en-US" sz="1200" b="1" dirty="0"/>
          </a:p>
        </p:txBody>
      </p:sp>
      <p:sp>
        <p:nvSpPr>
          <p:cNvPr id="11" name="四角形吹き出し 10"/>
          <p:cNvSpPr/>
          <p:nvPr/>
        </p:nvSpPr>
        <p:spPr>
          <a:xfrm>
            <a:off x="419612" y="4932948"/>
            <a:ext cx="780848" cy="537467"/>
          </a:xfrm>
          <a:prstGeom prst="wedgeRectCallout">
            <a:avLst>
              <a:gd name="adj1" fmla="val 72541"/>
              <a:gd name="adj2" fmla="val 44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12</a:t>
            </a:r>
          </a:p>
          <a:p>
            <a:pPr algn="ctr"/>
            <a:r>
              <a:rPr kumimoji="1" lang="ja-JP" altLang="en-US" sz="1100" b="1" dirty="0" smtClean="0"/>
              <a:t>ポイント</a:t>
            </a:r>
            <a:endParaRPr kumimoji="1" lang="ja-JP" altLang="en-US" sz="1100" b="1" dirty="0"/>
          </a:p>
        </p:txBody>
      </p:sp>
      <p:sp>
        <p:nvSpPr>
          <p:cNvPr id="12" name="四角形吹き出し 11"/>
          <p:cNvSpPr/>
          <p:nvPr/>
        </p:nvSpPr>
        <p:spPr>
          <a:xfrm>
            <a:off x="412591" y="2668482"/>
            <a:ext cx="780848" cy="537467"/>
          </a:xfrm>
          <a:prstGeom prst="wedgeRectCallout">
            <a:avLst>
              <a:gd name="adj1" fmla="val 72541"/>
              <a:gd name="adj2" fmla="val 4406"/>
            </a:avLst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/>
              <a:t>2</a:t>
            </a:r>
            <a:r>
              <a:rPr lang="en-US" altLang="ja-JP" b="1" dirty="0"/>
              <a:t>8</a:t>
            </a:r>
            <a:endParaRPr kumimoji="1" lang="en-US" altLang="ja-JP" b="1" dirty="0" smtClean="0"/>
          </a:p>
          <a:p>
            <a:pPr algn="ctr"/>
            <a:r>
              <a:rPr kumimoji="1" lang="ja-JP" altLang="en-US" sz="1100" b="1" dirty="0" smtClean="0"/>
              <a:t>ポイント</a:t>
            </a:r>
            <a:endParaRPr kumimoji="1" lang="ja-JP" altLang="en-US" sz="1100" b="1" dirty="0"/>
          </a:p>
        </p:txBody>
      </p:sp>
      <p:sp>
        <p:nvSpPr>
          <p:cNvPr id="13" name="四角形吹き出し 12"/>
          <p:cNvSpPr/>
          <p:nvPr/>
        </p:nvSpPr>
        <p:spPr>
          <a:xfrm>
            <a:off x="419612" y="3780635"/>
            <a:ext cx="780848" cy="537467"/>
          </a:xfrm>
          <a:prstGeom prst="wedgeRectCallout">
            <a:avLst>
              <a:gd name="adj1" fmla="val 72541"/>
              <a:gd name="adj2" fmla="val 4406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/>
              <a:t>2</a:t>
            </a:r>
            <a:r>
              <a:rPr lang="en-US" altLang="ja-JP" b="1" dirty="0"/>
              <a:t>0</a:t>
            </a:r>
            <a:endParaRPr kumimoji="1" lang="en-US" altLang="ja-JP" b="1" dirty="0" smtClean="0"/>
          </a:p>
          <a:p>
            <a:pPr algn="ctr"/>
            <a:r>
              <a:rPr kumimoji="1" lang="ja-JP" altLang="en-US" sz="1100" b="1" dirty="0" smtClean="0"/>
              <a:t>ポイント</a:t>
            </a:r>
            <a:endParaRPr kumimoji="1" lang="ja-JP" altLang="en-US" sz="1100" b="1" dirty="0"/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865138" y="233036"/>
            <a:ext cx="2507491" cy="2175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200" dirty="0" smtClean="0"/>
              <a:t>しゅうりょうよう  けん</a:t>
            </a:r>
            <a:endParaRPr lang="ja-JP" altLang="en-US" sz="1200" dirty="0"/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394093" y="5694693"/>
            <a:ext cx="7895963" cy="2175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じ     ぶん　                                                        に    ほん     ご　                                                        かく   にん　                           しゅうりょう　      ひつ  よう　                                                                 かく  にん</a:t>
            </a:r>
            <a:endParaRPr lang="ja-JP" altLang="en-US" sz="700" dirty="0"/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310966" y="6182407"/>
            <a:ext cx="7895963" cy="2175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700" dirty="0" smtClean="0"/>
              <a:t>しゅうしょくかつ どう　　　 </a:t>
            </a:r>
            <a:r>
              <a:rPr lang="ja-JP" altLang="en-US" sz="700" dirty="0" err="1" smtClean="0"/>
              <a:t>ひか</a:t>
            </a:r>
            <a:r>
              <a:rPr lang="ja-JP" altLang="en-US" sz="700" dirty="0" smtClean="0"/>
              <a:t>　                                          が</a:t>
            </a:r>
            <a:r>
              <a:rPr lang="ja-JP" altLang="en-US" sz="700" dirty="0" err="1" smtClean="0"/>
              <a:t>く</a:t>
            </a:r>
            <a:r>
              <a:rPr lang="ja-JP" altLang="en-US" sz="700" dirty="0" smtClean="0"/>
              <a:t>   せい　                                                       に     ほん    ご　                          り しゅう</a:t>
            </a:r>
            <a:endParaRPr lang="ja-JP" altLang="en-US" sz="700" dirty="0"/>
          </a:p>
        </p:txBody>
      </p:sp>
    </p:spTree>
    <p:extLst>
      <p:ext uri="{BB962C8B-B14F-4D97-AF65-F5344CB8AC3E}">
        <p14:creationId xmlns:p14="http://schemas.microsoft.com/office/powerpoint/2010/main" val="176692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8540</TotalTime>
  <Words>376</Words>
  <Application>Microsoft Office PowerPoint</Application>
  <PresentationFormat>画面に合わせる (4:3)</PresentationFormat>
  <Paragraphs>132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6" baseType="lpstr">
      <vt:lpstr>Meiryo UI</vt:lpstr>
      <vt:lpstr>游ゴシック</vt:lpstr>
      <vt:lpstr>游ゴシック Light</vt:lpstr>
      <vt:lpstr>Arial</vt:lpstr>
      <vt:lpstr>Calibri</vt:lpstr>
      <vt:lpstr>Calibri Light</vt:lpstr>
      <vt:lpstr>Gill Sans MT</vt:lpstr>
      <vt:lpstr>Wingdings</vt:lpstr>
      <vt:lpstr>Wingdings 2</vt:lpstr>
      <vt:lpstr>ホワイト</vt:lpstr>
      <vt:lpstr>東北イノベーション人材育成プログラム（DATEntre）  オリエンテーション</vt:lpstr>
      <vt:lpstr>PowerPoint プレゼンテーション</vt:lpstr>
      <vt:lpstr>１．DATEntreプログラムへの参加手続き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DATEntre 東北イノベーション人材育成プログラム</dc:title>
  <dc:creator>渡部留美</dc:creator>
  <cp:lastModifiedBy>Windows User</cp:lastModifiedBy>
  <cp:revision>283</cp:revision>
  <cp:lastPrinted>2020-03-30T06:22:24Z</cp:lastPrinted>
  <dcterms:created xsi:type="dcterms:W3CDTF">2017-09-07T08:47:14Z</dcterms:created>
  <dcterms:modified xsi:type="dcterms:W3CDTF">2020-04-28T04:21:58Z</dcterms:modified>
</cp:coreProperties>
</file>