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4" r:id="rId2"/>
    <p:sldId id="265" r:id="rId3"/>
    <p:sldId id="266" r:id="rId4"/>
    <p:sldId id="267" r:id="rId5"/>
    <p:sldId id="268" r:id="rId6"/>
    <p:sldId id="269" r:id="rId7"/>
    <p:sldId id="270" r:id="rId8"/>
    <p:sldId id="271" r:id="rId9"/>
    <p:sldId id="272" r:id="rId10"/>
    <p:sldId id="273"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76" d="100"/>
          <a:sy n="76" d="100"/>
        </p:scale>
        <p:origin x="84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11" name="Body Level One…"/>
          <p:cNvSpPr txBox="1">
            <a:spLocks noGrp="1"/>
          </p:cNvSpPr>
          <p:nvPr>
            <p:ph type="body" sz="quarter" idx="1"/>
          </p:nvPr>
        </p:nvSpPr>
        <p:spPr>
          <a:xfrm>
            <a:off x="1524000" y="3602037"/>
            <a:ext cx="9144000" cy="1655767"/>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91"/>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4"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04294"/>
            <a:ext cx="258620"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mailto:kensaku@tohoku.ac.jp"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p:cNvSpPr txBox="1">
            <a:spLocks noGrp="1"/>
          </p:cNvSpPr>
          <p:nvPr>
            <p:ph type="title"/>
          </p:nvPr>
        </p:nvSpPr>
        <p:spPr>
          <a:xfrm>
            <a:off x="838200" y="4396"/>
            <a:ext cx="10515600" cy="1325563"/>
          </a:xfrm>
          <a:prstGeom prst="rect">
            <a:avLst/>
          </a:prstGeom>
        </p:spPr>
        <p:txBody>
          <a:bodyPr/>
          <a:lstStyle/>
          <a:p>
            <a:pPr defTabSz="786383">
              <a:defRPr sz="3700" b="1">
                <a:solidFill>
                  <a:srgbClr val="7030A0"/>
                </a:solidFill>
                <a:latin typeface="+mn-lt"/>
                <a:ea typeface="+mn-ea"/>
                <a:cs typeface="+mn-cs"/>
                <a:sym typeface="Helvetica"/>
              </a:defRPr>
            </a:pPr>
            <a:r>
              <a:t>履修登録</a:t>
            </a:r>
            <a:br/>
            <a:r>
              <a:rPr b="0">
                <a:latin typeface="Calibri Light"/>
                <a:ea typeface="Calibri Light"/>
                <a:cs typeface="Calibri Light"/>
                <a:sym typeface="Calibri Light"/>
              </a:rPr>
              <a:t>Enrollment</a:t>
            </a:r>
          </a:p>
        </p:txBody>
      </p:sp>
      <p:sp>
        <p:nvSpPr>
          <p:cNvPr id="187" name="Content Placeholder 2"/>
          <p:cNvSpPr txBox="1">
            <a:spLocks noGrp="1"/>
          </p:cNvSpPr>
          <p:nvPr>
            <p:ph type="body" sz="quarter" idx="1"/>
          </p:nvPr>
        </p:nvSpPr>
        <p:spPr>
          <a:xfrm>
            <a:off x="838200" y="1200982"/>
            <a:ext cx="10515600" cy="1060737"/>
          </a:xfrm>
          <a:prstGeom prst="rect">
            <a:avLst/>
          </a:prstGeom>
        </p:spPr>
        <p:txBody>
          <a:bodyPr/>
          <a:lstStyle/>
          <a:p>
            <a:pPr marL="161870" indent="-161870" defTabSz="323743">
              <a:lnSpc>
                <a:spcPts val="3500"/>
              </a:lnSpc>
              <a:spcBef>
                <a:spcPts val="700"/>
              </a:spcBef>
              <a:buFontTx/>
              <a:defRPr sz="1900">
                <a:latin typeface="メイリオ"/>
                <a:ea typeface="メイリオ"/>
                <a:cs typeface="メイリオ"/>
                <a:sym typeface="メイリオ"/>
              </a:defRPr>
            </a:pPr>
            <a:r>
              <a:t>レベルと履修できるクラスが表示されます。 </a:t>
            </a:r>
          </a:p>
          <a:p>
            <a:pPr marL="161870" indent="-161870" defTabSz="323743">
              <a:lnSpc>
                <a:spcPts val="3400"/>
              </a:lnSpc>
              <a:spcBef>
                <a:spcPts val="700"/>
              </a:spcBef>
              <a:buFontTx/>
              <a:defRPr sz="1900">
                <a:latin typeface="Times Roman"/>
                <a:ea typeface="Times Roman"/>
                <a:cs typeface="Times Roman"/>
                <a:sym typeface="Times Roman"/>
              </a:defRPr>
            </a:pPr>
            <a:r>
              <a:t> </a:t>
            </a:r>
            <a:r>
              <a:rPr>
                <a:latin typeface="+mj-lt"/>
                <a:ea typeface="+mj-ea"/>
                <a:cs typeface="+mj-cs"/>
                <a:sym typeface="Calibri"/>
              </a:rPr>
              <a:t>On the screen, you will see your language proficiency level and the classes that you may enroll in. </a:t>
            </a:r>
          </a:p>
        </p:txBody>
      </p:sp>
      <p:pic>
        <p:nvPicPr>
          <p:cNvPr id="188" name="Screen Shot 2017-04-07 at 14.59.00.png" descr="Screen Shot 2017-04-07 at 14.59.00.png"/>
          <p:cNvPicPr>
            <a:picLocks noChangeAspect="1"/>
          </p:cNvPicPr>
          <p:nvPr/>
        </p:nvPicPr>
        <p:blipFill>
          <a:blip r:embed="rId2">
            <a:extLst/>
          </a:blip>
          <a:stretch>
            <a:fillRect/>
          </a:stretch>
        </p:blipFill>
        <p:spPr>
          <a:xfrm>
            <a:off x="1015164" y="2281949"/>
            <a:ext cx="4774992" cy="4551718"/>
          </a:xfrm>
          <a:prstGeom prst="rect">
            <a:avLst/>
          </a:prstGeom>
          <a:ln w="12700">
            <a:miter lim="400000"/>
          </a:ln>
          <a:effectLst>
            <a:outerShdw blurRad="127000" dir="2700000" rotWithShape="0">
              <a:srgbClr val="000000">
                <a:alpha val="75000"/>
              </a:srgbClr>
            </a:outerShdw>
          </a:effectLst>
        </p:spPr>
      </p:pic>
      <p:pic>
        <p:nvPicPr>
          <p:cNvPr id="189" name="Screen Shot 2017-04-07 at 14.57.38.png" descr="Screen Shot 2017-04-07 at 14.57.38.png"/>
          <p:cNvPicPr>
            <a:picLocks noChangeAspect="1"/>
          </p:cNvPicPr>
          <p:nvPr/>
        </p:nvPicPr>
        <p:blipFill>
          <a:blip r:embed="rId3">
            <a:extLst/>
          </a:blip>
          <a:stretch>
            <a:fillRect/>
          </a:stretch>
        </p:blipFill>
        <p:spPr>
          <a:xfrm>
            <a:off x="6314444" y="2281949"/>
            <a:ext cx="5024567" cy="4551718"/>
          </a:xfrm>
          <a:prstGeom prst="rect">
            <a:avLst/>
          </a:prstGeom>
          <a:ln w="12700">
            <a:miter lim="400000"/>
          </a:ln>
          <a:effectLst>
            <a:outerShdw blurRad="127000" dir="2700000" rotWithShape="0">
              <a:srgbClr val="000000">
                <a:alpha val="75000"/>
              </a:srgbClr>
            </a:outerShdw>
          </a:effectLst>
        </p:spPr>
      </p:pic>
      <p:pic>
        <p:nvPicPr>
          <p:cNvPr id="190" name="Image" descr="Image"/>
          <p:cNvPicPr>
            <a:picLocks noChangeAspect="1"/>
          </p:cNvPicPr>
          <p:nvPr/>
        </p:nvPicPr>
        <p:blipFill>
          <a:blip r:embed="rId4">
            <a:extLst/>
          </a:blip>
          <a:stretch>
            <a:fillRect/>
          </a:stretch>
        </p:blipFill>
        <p:spPr>
          <a:xfrm>
            <a:off x="1079500" y="2527300"/>
            <a:ext cx="660400" cy="177800"/>
          </a:xfrm>
          <a:prstGeom prst="rect">
            <a:avLst/>
          </a:prstGeom>
          <a:ln w="12700">
            <a:miter lim="400000"/>
          </a:ln>
        </p:spPr>
      </p:pic>
      <p:pic>
        <p:nvPicPr>
          <p:cNvPr id="191" name="Image" descr="Image"/>
          <p:cNvPicPr>
            <a:picLocks noChangeAspect="1"/>
          </p:cNvPicPr>
          <p:nvPr/>
        </p:nvPicPr>
        <p:blipFill>
          <a:blip r:embed="rId5">
            <a:extLst/>
          </a:blip>
          <a:stretch>
            <a:fillRect/>
          </a:stretch>
        </p:blipFill>
        <p:spPr>
          <a:xfrm>
            <a:off x="6400800" y="2527300"/>
            <a:ext cx="1574800" cy="1778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title"/>
          </p:nvPr>
        </p:nvSpPr>
        <p:spPr>
          <a:xfrm>
            <a:off x="1205344" y="258907"/>
            <a:ext cx="9984511" cy="1159020"/>
          </a:xfrm>
          <a:prstGeom prst="rect">
            <a:avLst/>
          </a:prstGeom>
        </p:spPr>
        <p:txBody>
          <a:bodyPr/>
          <a:lstStyle/>
          <a:p>
            <a:pPr defTabSz="722376">
              <a:defRPr sz="3081"/>
            </a:pPr>
            <a:r>
              <a:t>履修相談</a:t>
            </a:r>
            <a:br/>
            <a:r>
              <a:rPr sz="2844">
                <a:solidFill>
                  <a:srgbClr val="7030A0"/>
                </a:solidFill>
              </a:rPr>
              <a:t>Course Consultation</a:t>
            </a:r>
            <a:r>
              <a:rPr b="1">
                <a:solidFill>
                  <a:srgbClr val="7030A0"/>
                </a:solidFill>
                <a:latin typeface="+mn-lt"/>
                <a:ea typeface="+mn-ea"/>
                <a:cs typeface="+mn-cs"/>
                <a:sym typeface="Helvetica"/>
              </a:rPr>
              <a:t>　</a:t>
            </a:r>
          </a:p>
        </p:txBody>
      </p:sp>
      <p:sp>
        <p:nvSpPr>
          <p:cNvPr id="255" name="Text Placeholder 1"/>
          <p:cNvSpPr txBox="1">
            <a:spLocks noGrp="1"/>
          </p:cNvSpPr>
          <p:nvPr>
            <p:ph type="body" sz="half" idx="1"/>
          </p:nvPr>
        </p:nvSpPr>
        <p:spPr>
          <a:xfrm>
            <a:off x="944419" y="1901879"/>
            <a:ext cx="10303162" cy="3054242"/>
          </a:xfrm>
          <a:prstGeom prst="rect">
            <a:avLst/>
          </a:prstGeom>
        </p:spPr>
        <p:txBody>
          <a:bodyPr/>
          <a:lstStyle/>
          <a:p>
            <a:pPr>
              <a:lnSpc>
                <a:spcPct val="72000"/>
              </a:lnSpc>
              <a:defRPr sz="2000">
                <a:latin typeface="メイリオ"/>
                <a:ea typeface="メイリオ"/>
                <a:cs typeface="メイリオ"/>
                <a:sym typeface="メイリオ"/>
              </a:defRPr>
            </a:pPr>
            <a:r>
              <a:t>履修について不安がある学生は副島にお問い合わせください。</a:t>
            </a:r>
          </a:p>
          <a:p>
            <a:pPr>
              <a:lnSpc>
                <a:spcPct val="72000"/>
              </a:lnSpc>
              <a:defRPr sz="2000">
                <a:latin typeface="メイリオ"/>
                <a:ea typeface="メイリオ"/>
                <a:cs typeface="メイリオ"/>
                <a:sym typeface="メイリオ"/>
              </a:defRPr>
            </a:pPr>
            <a:r>
              <a:rPr u="sng">
                <a:solidFill>
                  <a:srgbClr val="0000FF"/>
                </a:solidFill>
                <a:uFill>
                  <a:solidFill>
                    <a:srgbClr val="0000FF"/>
                  </a:solidFill>
                </a:uFill>
                <a:hlinkClick r:id="rId2"/>
              </a:rPr>
              <a:t>kensaku@tohoku.ac.jp</a:t>
            </a:r>
            <a:endParaRPr sz="3200"/>
          </a:p>
          <a:p>
            <a:pPr>
              <a:lnSpc>
                <a:spcPct val="72000"/>
              </a:lnSpc>
              <a:defRPr sz="3200">
                <a:latin typeface="メイリオ"/>
                <a:ea typeface="メイリオ"/>
                <a:cs typeface="メイリオ"/>
                <a:sym typeface="メイリオ"/>
              </a:defRPr>
            </a:pPr>
            <a:endParaRPr sz="3200"/>
          </a:p>
          <a:p>
            <a:pPr>
              <a:lnSpc>
                <a:spcPct val="72000"/>
              </a:lnSpc>
              <a:defRPr sz="3200">
                <a:latin typeface="メイリオ"/>
                <a:ea typeface="メイリオ"/>
                <a:cs typeface="メイリオ"/>
                <a:sym typeface="メイリオ"/>
              </a:defRPr>
            </a:pPr>
            <a:endParaRPr sz="3200"/>
          </a:p>
          <a:p>
            <a:pPr>
              <a:lnSpc>
                <a:spcPct val="72000"/>
              </a:lnSpc>
              <a:defRPr sz="2000">
                <a:latin typeface="メイリオ"/>
                <a:ea typeface="メイリオ"/>
                <a:cs typeface="メイリオ"/>
                <a:sym typeface="メイリオ"/>
              </a:defRPr>
            </a:pPr>
            <a:r>
              <a:t>If you worry about  enrollment, join orientation and course consultation.</a:t>
            </a:r>
            <a:endParaRPr sz="1200"/>
          </a:p>
          <a:p>
            <a:pPr>
              <a:lnSpc>
                <a:spcPct val="72000"/>
              </a:lnSpc>
              <a:defRPr sz="2000">
                <a:latin typeface="メイリオ"/>
                <a:ea typeface="メイリオ"/>
                <a:cs typeface="メイリオ"/>
                <a:sym typeface="メイリオ"/>
              </a:defRPr>
            </a:pPr>
            <a:r>
              <a:t>For more information, please ask Associate Professor Soejima.</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Screen Shot 2017-04-07 at 14.48.38.png" descr="Screen Shot 2017-04-07 at 14.48.38.png"/>
          <p:cNvPicPr>
            <a:picLocks noChangeAspect="1"/>
          </p:cNvPicPr>
          <p:nvPr/>
        </p:nvPicPr>
        <p:blipFill>
          <a:blip r:embed="rId2">
            <a:extLst/>
          </a:blip>
          <a:stretch>
            <a:fillRect/>
          </a:stretch>
        </p:blipFill>
        <p:spPr>
          <a:xfrm>
            <a:off x="2481708" y="2343622"/>
            <a:ext cx="4141278" cy="4508504"/>
          </a:xfrm>
          <a:prstGeom prst="rect">
            <a:avLst/>
          </a:prstGeom>
          <a:ln w="12700">
            <a:miter lim="400000"/>
          </a:ln>
          <a:effectLst>
            <a:outerShdw blurRad="127000" dir="2700000" rotWithShape="0">
              <a:srgbClr val="000000">
                <a:alpha val="75000"/>
              </a:srgbClr>
            </a:outerShdw>
          </a:effectLst>
        </p:spPr>
      </p:pic>
      <p:sp>
        <p:nvSpPr>
          <p:cNvPr id="194" name="Title 1"/>
          <p:cNvSpPr txBox="1">
            <a:spLocks noGrp="1"/>
          </p:cNvSpPr>
          <p:nvPr>
            <p:ph type="title"/>
          </p:nvPr>
        </p:nvSpPr>
        <p:spPr>
          <a:xfrm>
            <a:off x="838200" y="4396"/>
            <a:ext cx="10515600" cy="1325563"/>
          </a:xfrm>
          <a:prstGeom prst="rect">
            <a:avLst/>
          </a:prstGeom>
        </p:spPr>
        <p:txBody>
          <a:bodyPr/>
          <a:lstStyle/>
          <a:p>
            <a:pPr defTabSz="786383">
              <a:defRPr sz="3700" b="1">
                <a:solidFill>
                  <a:srgbClr val="7030A0"/>
                </a:solidFill>
                <a:latin typeface="+mn-lt"/>
                <a:ea typeface="+mn-ea"/>
                <a:cs typeface="+mn-cs"/>
                <a:sym typeface="Helvetica"/>
              </a:defRPr>
            </a:pPr>
            <a:r>
              <a:t>履修登録</a:t>
            </a:r>
            <a:br/>
            <a:r>
              <a:rPr b="0">
                <a:latin typeface="Calibri Light"/>
                <a:ea typeface="Calibri Light"/>
                <a:cs typeface="Calibri Light"/>
                <a:sym typeface="Calibri Light"/>
              </a:rPr>
              <a:t>Enrollment</a:t>
            </a:r>
          </a:p>
        </p:txBody>
      </p:sp>
      <p:sp>
        <p:nvSpPr>
          <p:cNvPr id="195" name="Content Placeholder 2"/>
          <p:cNvSpPr txBox="1">
            <a:spLocks noGrp="1"/>
          </p:cNvSpPr>
          <p:nvPr>
            <p:ph type="body" sz="quarter" idx="1"/>
          </p:nvPr>
        </p:nvSpPr>
        <p:spPr>
          <a:xfrm>
            <a:off x="838200" y="1327982"/>
            <a:ext cx="10515600" cy="1060737"/>
          </a:xfrm>
          <a:prstGeom prst="rect">
            <a:avLst/>
          </a:prstGeom>
        </p:spPr>
        <p:txBody>
          <a:bodyPr>
            <a:normAutofit fontScale="25000" lnSpcReduction="20000"/>
          </a:bodyPr>
          <a:lstStyle/>
          <a:p>
            <a:pPr marL="160932" indent="-160932" defTabSz="321867">
              <a:lnSpc>
                <a:spcPts val="3600"/>
              </a:lnSpc>
              <a:spcBef>
                <a:spcPts val="700"/>
              </a:spcBef>
              <a:buFontTx/>
              <a:defRPr sz="1900">
                <a:latin typeface="メイリオ"/>
                <a:ea typeface="メイリオ"/>
                <a:cs typeface="メイリオ"/>
                <a:sym typeface="メイリオ"/>
              </a:defRPr>
            </a:pPr>
            <a:r>
              <a:t>履修を希望するクラスの</a:t>
            </a:r>
            <a:r>
              <a:rPr>
                <a:latin typeface="ＭＳ ゴシック"/>
                <a:ea typeface="ＭＳ ゴシック"/>
                <a:cs typeface="ＭＳ ゴシック"/>
                <a:sym typeface="ＭＳ ゴシック"/>
              </a:rPr>
              <a:t>□</a:t>
            </a:r>
            <a:r>
              <a:t>をクリックして、「更新」をクリックしてください。</a:t>
            </a:r>
            <a:r>
              <a:rPr>
                <a:latin typeface="Times Roman"/>
                <a:ea typeface="Times Roman"/>
                <a:cs typeface="Times Roman"/>
                <a:sym typeface="Times Roman"/>
              </a:rPr>
              <a:t> </a:t>
            </a:r>
          </a:p>
          <a:p>
            <a:pPr marL="160932" indent="-160932" defTabSz="321867">
              <a:lnSpc>
                <a:spcPts val="3500"/>
              </a:lnSpc>
              <a:spcBef>
                <a:spcPts val="700"/>
              </a:spcBef>
              <a:buFontTx/>
              <a:defRPr sz="1900">
                <a:latin typeface="Times Roman"/>
                <a:ea typeface="Times Roman"/>
                <a:cs typeface="Times Roman"/>
                <a:sym typeface="Times Roman"/>
              </a:defRPr>
            </a:pPr>
            <a:r>
              <a:t> </a:t>
            </a:r>
            <a:r>
              <a:rPr>
                <a:latin typeface="+mj-lt"/>
                <a:ea typeface="+mj-ea"/>
                <a:cs typeface="+mj-cs"/>
                <a:sym typeface="Calibri"/>
              </a:rPr>
              <a:t>Check</a:t>
            </a:r>
            <a:r>
              <a:t> </a:t>
            </a:r>
            <a:r>
              <a:rPr>
                <a:latin typeface="ＭＳ ゴシック"/>
                <a:ea typeface="ＭＳ ゴシック"/>
                <a:cs typeface="ＭＳ ゴシック"/>
                <a:sym typeface="ＭＳ ゴシック"/>
              </a:rPr>
              <a:t>□</a:t>
            </a:r>
            <a:r>
              <a:t> </a:t>
            </a:r>
            <a:r>
              <a:rPr>
                <a:latin typeface="+mj-lt"/>
                <a:ea typeface="+mj-ea"/>
                <a:cs typeface="+mj-cs"/>
                <a:sym typeface="Calibri"/>
              </a:rPr>
              <a:t>for the classes you want to take, and click “更新 (kosin).” </a:t>
            </a:r>
          </a:p>
        </p:txBody>
      </p:sp>
      <p:pic>
        <p:nvPicPr>
          <p:cNvPr id="196" name="Screen Shot 2017-04-07 at 14.09.33.png" descr="Screen Shot 2017-04-07 at 14.09.33.png"/>
          <p:cNvPicPr>
            <a:picLocks noChangeAspect="1"/>
          </p:cNvPicPr>
          <p:nvPr/>
        </p:nvPicPr>
        <p:blipFill>
          <a:blip r:embed="rId3">
            <a:extLst/>
          </a:blip>
          <a:stretch>
            <a:fillRect/>
          </a:stretch>
        </p:blipFill>
        <p:spPr>
          <a:xfrm>
            <a:off x="7303503" y="2343622"/>
            <a:ext cx="3956095" cy="4508504"/>
          </a:xfrm>
          <a:prstGeom prst="rect">
            <a:avLst/>
          </a:prstGeom>
          <a:ln w="12700">
            <a:miter lim="400000"/>
          </a:ln>
          <a:effectLst>
            <a:outerShdw blurRad="127000" dir="2700000" rotWithShape="0">
              <a:srgbClr val="000000">
                <a:alpha val="75000"/>
              </a:srgbClr>
            </a:outerShdw>
          </a:effectLst>
        </p:spPr>
      </p:pic>
      <p:cxnSp>
        <p:nvCxnSpPr>
          <p:cNvPr id="197" name="Straight Connector 6"/>
          <p:cNvCxnSpPr>
            <a:cxnSpLocks/>
            <a:stCxn id="198" idx="3"/>
            <a:endCxn id="201" idx="1"/>
          </p:cNvCxnSpPr>
          <p:nvPr/>
        </p:nvCxnSpPr>
        <p:spPr>
          <a:xfrm>
            <a:off x="3558672" y="2874668"/>
            <a:ext cx="1918006" cy="342310"/>
          </a:xfrm>
          <a:prstGeom prst="straightConnector1">
            <a:avLst/>
          </a:prstGeom>
          <a:ln w="38100">
            <a:solidFill>
              <a:srgbClr val="000000"/>
            </a:solidFill>
            <a:miter/>
          </a:ln>
        </p:spPr>
      </p:cxnSp>
      <p:sp>
        <p:nvSpPr>
          <p:cNvPr id="198" name="Rounded Rectangle 5"/>
          <p:cNvSpPr/>
          <p:nvPr/>
        </p:nvSpPr>
        <p:spPr>
          <a:xfrm>
            <a:off x="2733168" y="2715916"/>
            <a:ext cx="825504" cy="317504"/>
          </a:xfrm>
          <a:prstGeom prst="roundRect">
            <a:avLst>
              <a:gd name="adj" fmla="val 31348"/>
            </a:avLst>
          </a:prstGeom>
          <a:ln w="38100">
            <a:solidFill>
              <a:srgbClr val="000000"/>
            </a:solidFill>
            <a:miter/>
          </a:ln>
        </p:spPr>
        <p:txBody>
          <a:bodyPr lIns="45718" tIns="45718" rIns="45718" bIns="45718" anchor="ctr"/>
          <a:lstStyle/>
          <a:p>
            <a:pPr algn="ctr">
              <a:defRPr>
                <a:latin typeface="+mj-lt"/>
                <a:ea typeface="+mj-ea"/>
                <a:cs typeface="+mj-cs"/>
                <a:sym typeface="Calibri"/>
              </a:defRPr>
            </a:pPr>
            <a:endParaRPr/>
          </a:p>
        </p:txBody>
      </p:sp>
      <p:sp>
        <p:nvSpPr>
          <p:cNvPr id="199" name="Rounded Rectangle 24"/>
          <p:cNvSpPr/>
          <p:nvPr/>
        </p:nvSpPr>
        <p:spPr>
          <a:xfrm>
            <a:off x="7599819" y="2414650"/>
            <a:ext cx="635004" cy="317504"/>
          </a:xfrm>
          <a:prstGeom prst="roundRect">
            <a:avLst>
              <a:gd name="adj" fmla="val 36186"/>
            </a:avLst>
          </a:prstGeom>
          <a:ln w="38100">
            <a:solidFill>
              <a:srgbClr val="000000"/>
            </a:solidFill>
            <a:miter/>
          </a:ln>
        </p:spPr>
        <p:txBody>
          <a:bodyPr lIns="45718" tIns="45718" rIns="45718" bIns="45718" anchor="ctr"/>
          <a:lstStyle/>
          <a:p>
            <a:pPr algn="ctr">
              <a:defRPr>
                <a:latin typeface="+mj-lt"/>
                <a:ea typeface="+mj-ea"/>
                <a:cs typeface="+mj-cs"/>
                <a:sym typeface="Calibri"/>
              </a:defRPr>
            </a:pPr>
            <a:endParaRPr/>
          </a:p>
        </p:txBody>
      </p:sp>
      <p:cxnSp>
        <p:nvCxnSpPr>
          <p:cNvPr id="200" name="Straight Connector 25"/>
          <p:cNvCxnSpPr>
            <a:cxnSpLocks/>
            <a:stCxn id="199" idx="1"/>
            <a:endCxn id="201" idx="3"/>
          </p:cNvCxnSpPr>
          <p:nvPr/>
        </p:nvCxnSpPr>
        <p:spPr>
          <a:xfrm flipH="1">
            <a:off x="7078532" y="2573402"/>
            <a:ext cx="521287" cy="643576"/>
          </a:xfrm>
          <a:prstGeom prst="straightConnector1">
            <a:avLst/>
          </a:prstGeom>
          <a:ln w="38100">
            <a:solidFill>
              <a:srgbClr val="000000"/>
            </a:solidFill>
            <a:miter/>
          </a:ln>
        </p:spPr>
      </p:cxnSp>
      <p:sp>
        <p:nvSpPr>
          <p:cNvPr id="201" name="TextBox 7"/>
          <p:cNvSpPr/>
          <p:nvPr/>
        </p:nvSpPr>
        <p:spPr>
          <a:xfrm>
            <a:off x="5476678" y="2893814"/>
            <a:ext cx="1601854" cy="646327"/>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a:latin typeface="+mj-lt"/>
                <a:ea typeface="+mj-ea"/>
                <a:cs typeface="+mj-cs"/>
                <a:sym typeface="Calibri"/>
              </a:defRPr>
            </a:pPr>
            <a:r>
              <a:rPr dirty="0"/>
              <a:t> </a:t>
            </a:r>
            <a:r>
              <a:rPr dirty="0">
                <a:latin typeface="ＭＳ ゴシック"/>
                <a:ea typeface="ＭＳ ゴシック"/>
                <a:cs typeface="ＭＳ ゴシック"/>
                <a:sym typeface="ＭＳ ゴシック"/>
              </a:rPr>
              <a:t>□</a:t>
            </a:r>
            <a:r>
              <a:rPr dirty="0" err="1">
                <a:latin typeface="+mn-lt"/>
                <a:ea typeface="+mn-ea"/>
                <a:cs typeface="+mn-cs"/>
                <a:sym typeface="Helvetica"/>
              </a:rPr>
              <a:t>をクリック</a:t>
            </a:r>
            <a:endParaRPr dirty="0">
              <a:latin typeface="+mn-lt"/>
              <a:ea typeface="+mn-ea"/>
              <a:cs typeface="+mn-cs"/>
              <a:sym typeface="Helvetica"/>
            </a:endParaRPr>
          </a:p>
          <a:p>
            <a:pPr algn="ctr">
              <a:defRPr>
                <a:latin typeface="+mj-lt"/>
                <a:ea typeface="+mj-ea"/>
                <a:cs typeface="+mj-cs"/>
                <a:sym typeface="Calibri"/>
              </a:defRPr>
            </a:pPr>
            <a:r>
              <a:rPr dirty="0"/>
              <a:t>Click </a:t>
            </a:r>
            <a:r>
              <a:rPr dirty="0">
                <a:latin typeface="ＭＳ ゴシック"/>
                <a:ea typeface="ＭＳ ゴシック"/>
                <a:cs typeface="ＭＳ ゴシック"/>
                <a:sym typeface="ＭＳ ゴシック"/>
              </a:rPr>
              <a:t>□</a:t>
            </a:r>
          </a:p>
        </p:txBody>
      </p:sp>
      <p:cxnSp>
        <p:nvCxnSpPr>
          <p:cNvPr id="202" name="Straight Connector 6"/>
          <p:cNvCxnSpPr>
            <a:cxnSpLocks/>
            <a:stCxn id="203" idx="0"/>
            <a:endCxn id="206" idx="2"/>
          </p:cNvCxnSpPr>
          <p:nvPr/>
        </p:nvCxnSpPr>
        <p:spPr>
          <a:xfrm flipH="1" flipV="1">
            <a:off x="1043703" y="6190575"/>
            <a:ext cx="1704394" cy="419457"/>
          </a:xfrm>
          <a:prstGeom prst="straightConnector1">
            <a:avLst/>
          </a:prstGeom>
          <a:ln w="38100">
            <a:solidFill>
              <a:srgbClr val="000000"/>
            </a:solidFill>
            <a:miter/>
          </a:ln>
        </p:spPr>
      </p:cxnSp>
      <p:sp>
        <p:nvSpPr>
          <p:cNvPr id="203" name="Rounded Rectangle 5"/>
          <p:cNvSpPr/>
          <p:nvPr/>
        </p:nvSpPr>
        <p:spPr>
          <a:xfrm>
            <a:off x="2525845" y="6610032"/>
            <a:ext cx="444504" cy="230183"/>
          </a:xfrm>
          <a:prstGeom prst="roundRect">
            <a:avLst>
              <a:gd name="adj" fmla="val 43240"/>
            </a:avLst>
          </a:prstGeom>
          <a:ln w="38100">
            <a:solidFill>
              <a:srgbClr val="000000"/>
            </a:solidFill>
            <a:miter/>
          </a:ln>
        </p:spPr>
        <p:txBody>
          <a:bodyPr lIns="45718" tIns="45718" rIns="45718" bIns="45718" anchor="ctr"/>
          <a:lstStyle/>
          <a:p>
            <a:pPr algn="ctr">
              <a:defRPr>
                <a:latin typeface="+mj-lt"/>
                <a:ea typeface="+mj-ea"/>
                <a:cs typeface="+mj-cs"/>
                <a:sym typeface="Calibri"/>
              </a:defRPr>
            </a:pPr>
            <a:endParaRPr/>
          </a:p>
        </p:txBody>
      </p:sp>
      <p:sp>
        <p:nvSpPr>
          <p:cNvPr id="204" name="Rounded Rectangle 24"/>
          <p:cNvSpPr/>
          <p:nvPr/>
        </p:nvSpPr>
        <p:spPr>
          <a:xfrm>
            <a:off x="7322553" y="6610032"/>
            <a:ext cx="444504" cy="230183"/>
          </a:xfrm>
          <a:prstGeom prst="roundRect">
            <a:avLst>
              <a:gd name="adj" fmla="val 33068"/>
            </a:avLst>
          </a:prstGeom>
          <a:ln w="38100">
            <a:solidFill>
              <a:srgbClr val="000000"/>
            </a:solidFill>
            <a:miter/>
          </a:ln>
        </p:spPr>
        <p:txBody>
          <a:bodyPr lIns="45718" tIns="45718" rIns="45718" bIns="45718" anchor="ctr"/>
          <a:lstStyle/>
          <a:p>
            <a:pPr algn="ctr">
              <a:defRPr>
                <a:latin typeface="+mj-lt"/>
                <a:ea typeface="+mj-ea"/>
                <a:cs typeface="+mj-cs"/>
                <a:sym typeface="Calibri"/>
              </a:defRPr>
            </a:pPr>
            <a:endParaRPr/>
          </a:p>
        </p:txBody>
      </p:sp>
      <p:cxnSp>
        <p:nvCxnSpPr>
          <p:cNvPr id="205" name="Straight Connector 25"/>
          <p:cNvCxnSpPr>
            <a:cxnSpLocks/>
            <a:stCxn id="204" idx="0"/>
            <a:endCxn id="206" idx="3"/>
          </p:cNvCxnSpPr>
          <p:nvPr/>
        </p:nvCxnSpPr>
        <p:spPr>
          <a:xfrm flipH="1" flipV="1">
            <a:off x="1801192" y="5808307"/>
            <a:ext cx="5743613" cy="801725"/>
          </a:xfrm>
          <a:prstGeom prst="straightConnector1">
            <a:avLst/>
          </a:prstGeom>
          <a:ln w="38100">
            <a:solidFill>
              <a:srgbClr val="000000"/>
            </a:solidFill>
            <a:miter/>
          </a:ln>
        </p:spPr>
      </p:cxnSp>
      <p:sp>
        <p:nvSpPr>
          <p:cNvPr id="206" name="TextBox 7"/>
          <p:cNvSpPr/>
          <p:nvPr/>
        </p:nvSpPr>
        <p:spPr>
          <a:xfrm>
            <a:off x="286214" y="5426038"/>
            <a:ext cx="1514978" cy="764537"/>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j-lt"/>
                <a:ea typeface="+mj-ea"/>
                <a:cs typeface="+mj-cs"/>
                <a:sym typeface="Calibri"/>
              </a:defRPr>
            </a:pPr>
            <a:r>
              <a:t> </a:t>
            </a:r>
            <a:r>
              <a:rPr>
                <a:latin typeface="+mn-lt"/>
                <a:ea typeface="+mn-ea"/>
                <a:cs typeface="+mn-cs"/>
                <a:sym typeface="Helvetica"/>
              </a:rPr>
              <a:t>クリック</a:t>
            </a:r>
          </a:p>
          <a:p>
            <a:pPr algn="ctr">
              <a:defRPr>
                <a:latin typeface="+mj-lt"/>
                <a:ea typeface="+mj-ea"/>
                <a:cs typeface="+mj-cs"/>
                <a:sym typeface="Calibri"/>
              </a:defRPr>
            </a:pPr>
            <a:r>
              <a:t>Click here</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Screen Shot 2017-04-07 at 15.09.43.png" descr="Screen Shot 2017-04-07 at 15.09.43.png"/>
          <p:cNvPicPr>
            <a:picLocks noChangeAspect="1"/>
          </p:cNvPicPr>
          <p:nvPr/>
        </p:nvPicPr>
        <p:blipFill>
          <a:blip r:embed="rId2">
            <a:extLst/>
          </a:blip>
          <a:stretch>
            <a:fillRect/>
          </a:stretch>
        </p:blipFill>
        <p:spPr>
          <a:xfrm>
            <a:off x="1391276" y="2514799"/>
            <a:ext cx="2496188" cy="4339363"/>
          </a:xfrm>
          <a:prstGeom prst="rect">
            <a:avLst/>
          </a:prstGeom>
          <a:ln w="12700">
            <a:miter lim="400000"/>
          </a:ln>
          <a:effectLst>
            <a:outerShdw blurRad="127000" dir="2700000" rotWithShape="0">
              <a:srgbClr val="000000">
                <a:alpha val="75000"/>
              </a:srgbClr>
            </a:outerShdw>
          </a:effectLst>
        </p:spPr>
      </p:pic>
      <p:sp>
        <p:nvSpPr>
          <p:cNvPr id="209" name="Title 1"/>
          <p:cNvSpPr txBox="1">
            <a:spLocks noGrp="1"/>
          </p:cNvSpPr>
          <p:nvPr>
            <p:ph type="title"/>
          </p:nvPr>
        </p:nvSpPr>
        <p:spPr>
          <a:xfrm>
            <a:off x="838200" y="-2343"/>
            <a:ext cx="10515600" cy="1325564"/>
          </a:xfrm>
          <a:prstGeom prst="rect">
            <a:avLst/>
          </a:prstGeom>
        </p:spPr>
        <p:txBody>
          <a:bodyPr/>
          <a:lstStyle/>
          <a:p>
            <a:pPr defTabSz="786383">
              <a:defRPr sz="3700" b="1">
                <a:solidFill>
                  <a:srgbClr val="7030A0"/>
                </a:solidFill>
                <a:latin typeface="+mn-lt"/>
                <a:ea typeface="+mn-ea"/>
                <a:cs typeface="+mn-cs"/>
                <a:sym typeface="Helvetica"/>
              </a:defRPr>
            </a:pPr>
            <a:r>
              <a:t>履修登録</a:t>
            </a:r>
            <a:br/>
            <a:r>
              <a:rPr b="0">
                <a:latin typeface="Calibri Light"/>
                <a:ea typeface="Calibri Light"/>
                <a:cs typeface="Calibri Light"/>
                <a:sym typeface="Calibri Light"/>
              </a:rPr>
              <a:t>Enrollment</a:t>
            </a:r>
          </a:p>
        </p:txBody>
      </p:sp>
      <p:sp>
        <p:nvSpPr>
          <p:cNvPr id="210" name="Content Placeholder 2"/>
          <p:cNvSpPr txBox="1">
            <a:spLocks noGrp="1"/>
          </p:cNvSpPr>
          <p:nvPr>
            <p:ph type="body" sz="quarter" idx="1"/>
          </p:nvPr>
        </p:nvSpPr>
        <p:spPr>
          <a:xfrm>
            <a:off x="791114" y="1181888"/>
            <a:ext cx="10609772" cy="1325567"/>
          </a:xfrm>
          <a:prstGeom prst="rect">
            <a:avLst/>
          </a:prstGeom>
        </p:spPr>
        <p:txBody>
          <a:bodyPr/>
          <a:lstStyle/>
          <a:p>
            <a:pPr marL="116232" indent="-116232" defTabSz="190193">
              <a:lnSpc>
                <a:spcPts val="2000"/>
              </a:lnSpc>
              <a:spcBef>
                <a:spcPts val="400"/>
              </a:spcBef>
              <a:buClr>
                <a:srgbClr val="000000"/>
              </a:buClr>
              <a:buFontTx/>
              <a:defRPr sz="1800">
                <a:latin typeface="メイリオ"/>
                <a:ea typeface="メイリオ"/>
                <a:cs typeface="メイリオ"/>
                <a:sym typeface="メイリオ"/>
              </a:defRPr>
            </a:pPr>
            <a:r>
              <a:t>同じアルファベットの科目を、2 クラス以上(例:C210 と C220、R400 と R500) 受講することはできません。クラスが複数ある場合は、自分のスケジュールに合わせてクラスを選択してください。</a:t>
            </a:r>
            <a:r>
              <a:rPr>
                <a:latin typeface="Times Roman"/>
                <a:ea typeface="Times Roman"/>
                <a:cs typeface="Times Roman"/>
                <a:sym typeface="Times Roman"/>
              </a:rPr>
              <a:t> </a:t>
            </a:r>
          </a:p>
          <a:p>
            <a:pPr marL="116232" indent="-116232" defTabSz="190193">
              <a:lnSpc>
                <a:spcPts val="2000"/>
              </a:lnSpc>
              <a:spcBef>
                <a:spcPts val="400"/>
              </a:spcBef>
              <a:buClr>
                <a:srgbClr val="000000"/>
              </a:buClr>
              <a:buFontTx/>
              <a:defRPr sz="1800"/>
            </a:pPr>
            <a:r>
              <a:t>You cannot take more than 1 class with codes beginning with the same letter (e.g. C210 and C220, R410 and R500 etc.). Please select the class that best suits your own schedule. </a:t>
            </a:r>
          </a:p>
        </p:txBody>
      </p:sp>
      <p:cxnSp>
        <p:nvCxnSpPr>
          <p:cNvPr id="211" name="Straight Connector 6"/>
          <p:cNvCxnSpPr>
            <a:cxnSpLocks/>
            <a:stCxn id="216" idx="0"/>
            <a:endCxn id="212" idx="1"/>
          </p:cNvCxnSpPr>
          <p:nvPr/>
        </p:nvCxnSpPr>
        <p:spPr>
          <a:xfrm flipV="1">
            <a:off x="2101618" y="4686128"/>
            <a:ext cx="2626853" cy="1483971"/>
          </a:xfrm>
          <a:prstGeom prst="straightConnector1">
            <a:avLst/>
          </a:prstGeom>
          <a:ln w="38100">
            <a:solidFill>
              <a:srgbClr val="000000"/>
            </a:solidFill>
            <a:miter/>
          </a:ln>
        </p:spPr>
      </p:cxnSp>
      <p:sp>
        <p:nvSpPr>
          <p:cNvPr id="212" name="TextBox 7"/>
          <p:cNvSpPr/>
          <p:nvPr/>
        </p:nvSpPr>
        <p:spPr>
          <a:xfrm>
            <a:off x="4728471" y="2564214"/>
            <a:ext cx="2937441" cy="4243827"/>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ts val="3700"/>
              </a:lnSpc>
              <a:spcBef>
                <a:spcPts val="1200"/>
              </a:spcBef>
              <a:defRPr sz="1600"/>
            </a:pPr>
            <a:r>
              <a:t>(例)中級日本語読解: R410とR440のクラスがあります。 どちらも同じ内容です。希望するクラスを選んでください。</a:t>
            </a:r>
            <a:endParaRPr>
              <a:latin typeface="Times Roman"/>
              <a:ea typeface="Times Roman"/>
              <a:cs typeface="Times Roman"/>
              <a:sym typeface="Times Roman"/>
            </a:endParaRPr>
          </a:p>
          <a:p>
            <a:pPr defTabSz="457200">
              <a:lnSpc>
                <a:spcPts val="3400"/>
              </a:lnSpc>
              <a:spcBef>
                <a:spcPts val="1200"/>
              </a:spcBef>
              <a:defRPr sz="1400">
                <a:latin typeface="+mj-lt"/>
                <a:ea typeface="+mj-ea"/>
                <a:cs typeface="+mj-cs"/>
                <a:sym typeface="Calibri"/>
              </a:defRPr>
            </a:pPr>
            <a:r>
              <a:t>e.g. Intermediate Japanese Reading Comprehension: There are two classes, R410 and R440. The content of both classes is the same, so please select whichever class you wish to take. </a:t>
            </a:r>
          </a:p>
        </p:txBody>
      </p:sp>
      <p:pic>
        <p:nvPicPr>
          <p:cNvPr id="213" name="Screen Shot 2017-04-07 at 15.10.20.png" descr="Screen Shot 2017-04-07 at 15.10.20.png"/>
          <p:cNvPicPr>
            <a:picLocks noChangeAspect="1"/>
          </p:cNvPicPr>
          <p:nvPr/>
        </p:nvPicPr>
        <p:blipFill>
          <a:blip r:embed="rId3">
            <a:extLst/>
          </a:blip>
          <a:stretch>
            <a:fillRect/>
          </a:stretch>
        </p:blipFill>
        <p:spPr>
          <a:xfrm>
            <a:off x="8304538" y="2417788"/>
            <a:ext cx="2422746" cy="4440214"/>
          </a:xfrm>
          <a:prstGeom prst="rect">
            <a:avLst/>
          </a:prstGeom>
          <a:ln w="12700">
            <a:miter lim="400000"/>
          </a:ln>
          <a:effectLst>
            <a:outerShdw blurRad="127000" dir="2700000" rotWithShape="0">
              <a:srgbClr val="000000">
                <a:alpha val="75000"/>
              </a:srgbClr>
            </a:outerShdw>
          </a:effectLst>
        </p:spPr>
      </p:pic>
      <p:cxnSp>
        <p:nvCxnSpPr>
          <p:cNvPr id="214" name="Straight Connector 25"/>
          <p:cNvCxnSpPr>
            <a:cxnSpLocks/>
            <a:stCxn id="215" idx="0"/>
            <a:endCxn id="212" idx="3"/>
          </p:cNvCxnSpPr>
          <p:nvPr/>
        </p:nvCxnSpPr>
        <p:spPr>
          <a:xfrm flipH="1" flipV="1">
            <a:off x="7665912" y="4686128"/>
            <a:ext cx="1600729" cy="1483971"/>
          </a:xfrm>
          <a:prstGeom prst="straightConnector1">
            <a:avLst/>
          </a:prstGeom>
          <a:ln w="38100">
            <a:solidFill>
              <a:srgbClr val="000000"/>
            </a:solidFill>
            <a:miter/>
          </a:ln>
        </p:spPr>
      </p:cxnSp>
      <p:sp>
        <p:nvSpPr>
          <p:cNvPr id="215" name="Rounded Rectangle 24"/>
          <p:cNvSpPr/>
          <p:nvPr/>
        </p:nvSpPr>
        <p:spPr>
          <a:xfrm>
            <a:off x="8525967" y="6170099"/>
            <a:ext cx="1481348" cy="648503"/>
          </a:xfrm>
          <a:prstGeom prst="roundRect">
            <a:avLst>
              <a:gd name="adj" fmla="val 36186"/>
            </a:avLst>
          </a:prstGeom>
          <a:ln w="38100">
            <a:solidFill>
              <a:srgbClr val="000000"/>
            </a:solidFill>
            <a:miter/>
          </a:ln>
        </p:spPr>
        <p:txBody>
          <a:bodyPr lIns="45718" tIns="45718" rIns="45718" bIns="45718" anchor="ctr"/>
          <a:lstStyle/>
          <a:p>
            <a:pPr algn="ctr">
              <a:defRPr>
                <a:latin typeface="+mj-lt"/>
                <a:ea typeface="+mj-ea"/>
                <a:cs typeface="+mj-cs"/>
                <a:sym typeface="Calibri"/>
              </a:defRPr>
            </a:pPr>
            <a:endParaRPr/>
          </a:p>
        </p:txBody>
      </p:sp>
      <p:sp>
        <p:nvSpPr>
          <p:cNvPr id="216" name="Rounded Rectangle 5"/>
          <p:cNvSpPr/>
          <p:nvPr/>
        </p:nvSpPr>
        <p:spPr>
          <a:xfrm>
            <a:off x="1612569" y="6170099"/>
            <a:ext cx="978098" cy="648503"/>
          </a:xfrm>
          <a:prstGeom prst="roundRect">
            <a:avLst>
              <a:gd name="adj" fmla="val 13777"/>
            </a:avLst>
          </a:prstGeom>
          <a:ln w="38100">
            <a:solidFill>
              <a:srgbClr val="000000"/>
            </a:solidFill>
            <a:miter/>
          </a:ln>
        </p:spPr>
        <p:txBody>
          <a:bodyPr lIns="45718" tIns="45718" rIns="45718" bIns="45718" anchor="ctr"/>
          <a:lstStyle/>
          <a:p>
            <a:pPr algn="ctr">
              <a:defRPr>
                <a:latin typeface="+mj-lt"/>
                <a:ea typeface="+mj-ea"/>
                <a:cs typeface="+mj-cs"/>
                <a:sym typeface="Calibri"/>
              </a:defRPr>
            </a:pPr>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xfrm>
            <a:off x="838200" y="4396"/>
            <a:ext cx="10515600" cy="1325563"/>
          </a:xfrm>
          <a:prstGeom prst="rect">
            <a:avLst/>
          </a:prstGeom>
        </p:spPr>
        <p:txBody>
          <a:bodyPr/>
          <a:lstStyle/>
          <a:p>
            <a:pPr defTabSz="786383">
              <a:defRPr sz="3700" b="1">
                <a:solidFill>
                  <a:srgbClr val="7030A0"/>
                </a:solidFill>
                <a:latin typeface="+mn-lt"/>
                <a:ea typeface="+mn-ea"/>
                <a:cs typeface="+mn-cs"/>
                <a:sym typeface="Helvetica"/>
              </a:defRPr>
            </a:pPr>
            <a:r>
              <a:t>履修登録</a:t>
            </a:r>
            <a:br/>
            <a:r>
              <a:rPr b="0">
                <a:latin typeface="Calibri Light"/>
                <a:ea typeface="Calibri Light"/>
                <a:cs typeface="Calibri Light"/>
                <a:sym typeface="Calibri Light"/>
              </a:rPr>
              <a:t>Enrollment</a:t>
            </a:r>
          </a:p>
        </p:txBody>
      </p:sp>
      <p:sp>
        <p:nvSpPr>
          <p:cNvPr id="219" name="Content Placeholder 2"/>
          <p:cNvSpPr txBox="1">
            <a:spLocks noGrp="1"/>
          </p:cNvSpPr>
          <p:nvPr>
            <p:ph type="body" sz="quarter" idx="1"/>
          </p:nvPr>
        </p:nvSpPr>
        <p:spPr>
          <a:xfrm>
            <a:off x="791114" y="1203574"/>
            <a:ext cx="10609772" cy="916672"/>
          </a:xfrm>
          <a:prstGeom prst="rect">
            <a:avLst/>
          </a:prstGeom>
        </p:spPr>
        <p:txBody>
          <a:bodyPr/>
          <a:lstStyle/>
          <a:p>
            <a:pPr marL="113075" indent="-113075" defTabSz="185028">
              <a:lnSpc>
                <a:spcPts val="1900"/>
              </a:lnSpc>
              <a:spcBef>
                <a:spcPts val="400"/>
              </a:spcBef>
              <a:buClr>
                <a:srgbClr val="000000"/>
              </a:buClr>
              <a:buFontTx/>
              <a:defRPr sz="1845">
                <a:latin typeface="メイリオ"/>
                <a:ea typeface="メイリオ"/>
                <a:cs typeface="メイリオ"/>
                <a:sym typeface="メイリオ"/>
              </a:defRPr>
            </a:pPr>
            <a:r>
              <a:t>「履修クラス情報確認」をクリックすると、 登録したクラスが表示されます。 </a:t>
            </a:r>
          </a:p>
          <a:p>
            <a:pPr marL="113075" indent="-113075" defTabSz="185028">
              <a:lnSpc>
                <a:spcPts val="1900"/>
              </a:lnSpc>
              <a:spcBef>
                <a:spcPts val="400"/>
              </a:spcBef>
              <a:buClr>
                <a:srgbClr val="000000"/>
              </a:buClr>
              <a:buFontTx/>
              <a:defRPr sz="1845"/>
            </a:pPr>
            <a:r>
              <a:t>You will see the table of classes in which you have enrolled, when you click “Enrollment preview (Class registration details)”</a:t>
            </a:r>
          </a:p>
        </p:txBody>
      </p:sp>
      <p:pic>
        <p:nvPicPr>
          <p:cNvPr id="220" name="Screen Shot 2017-04-07 at 15.37.57.png" descr="Screen Shot 2017-04-07 at 15.37.57.png"/>
          <p:cNvPicPr>
            <a:picLocks noChangeAspect="1"/>
          </p:cNvPicPr>
          <p:nvPr/>
        </p:nvPicPr>
        <p:blipFill>
          <a:blip r:embed="rId2">
            <a:extLst/>
          </a:blip>
          <a:stretch>
            <a:fillRect/>
          </a:stretch>
        </p:blipFill>
        <p:spPr>
          <a:xfrm>
            <a:off x="345578" y="2054156"/>
            <a:ext cx="7669236" cy="3175003"/>
          </a:xfrm>
          <a:prstGeom prst="rect">
            <a:avLst/>
          </a:prstGeom>
          <a:ln w="12700">
            <a:miter lim="400000"/>
          </a:ln>
          <a:effectLst>
            <a:outerShdw blurRad="127000" dir="2700000" rotWithShape="0">
              <a:srgbClr val="000000">
                <a:alpha val="75000"/>
              </a:srgbClr>
            </a:outerShdw>
          </a:effectLst>
        </p:spPr>
      </p:pic>
      <p:pic>
        <p:nvPicPr>
          <p:cNvPr id="221" name="Screen Shot 2017-04-07 at 15.38.17.png" descr="Screen Shot 2017-04-07 at 15.38.17.png"/>
          <p:cNvPicPr>
            <a:picLocks noChangeAspect="1"/>
          </p:cNvPicPr>
          <p:nvPr/>
        </p:nvPicPr>
        <p:blipFill>
          <a:blip r:embed="rId3">
            <a:extLst/>
          </a:blip>
          <a:stretch>
            <a:fillRect/>
          </a:stretch>
        </p:blipFill>
        <p:spPr>
          <a:xfrm>
            <a:off x="4119290" y="3647116"/>
            <a:ext cx="7746239" cy="3175004"/>
          </a:xfrm>
          <a:prstGeom prst="rect">
            <a:avLst/>
          </a:prstGeom>
          <a:ln w="12700">
            <a:miter lim="400000"/>
          </a:ln>
          <a:effectLst>
            <a:outerShdw blurRad="127000" dir="2700000" rotWithShape="0">
              <a:srgbClr val="000000">
                <a:alpha val="75000"/>
              </a:srgbClr>
            </a:outerShdw>
          </a:effectLst>
        </p:spPr>
      </p:pic>
      <p:cxnSp>
        <p:nvCxnSpPr>
          <p:cNvPr id="222" name="Straight Connector 6"/>
          <p:cNvCxnSpPr>
            <a:cxnSpLocks/>
            <a:stCxn id="223" idx="0"/>
            <a:endCxn id="226" idx="1"/>
          </p:cNvCxnSpPr>
          <p:nvPr/>
        </p:nvCxnSpPr>
        <p:spPr>
          <a:xfrm flipV="1">
            <a:off x="6678243" y="2654040"/>
            <a:ext cx="3733292" cy="483309"/>
          </a:xfrm>
          <a:prstGeom prst="straightConnector1">
            <a:avLst/>
          </a:prstGeom>
          <a:ln w="38100">
            <a:solidFill>
              <a:srgbClr val="000000"/>
            </a:solidFill>
            <a:miter/>
          </a:ln>
        </p:spPr>
      </p:cxnSp>
      <p:sp>
        <p:nvSpPr>
          <p:cNvPr id="223" name="Rounded Rectangle 5"/>
          <p:cNvSpPr/>
          <p:nvPr/>
        </p:nvSpPr>
        <p:spPr>
          <a:xfrm>
            <a:off x="6188950" y="3137349"/>
            <a:ext cx="978585" cy="255470"/>
          </a:xfrm>
          <a:prstGeom prst="roundRect">
            <a:avLst>
              <a:gd name="adj" fmla="val 38960"/>
            </a:avLst>
          </a:prstGeom>
          <a:ln w="38100">
            <a:solidFill>
              <a:srgbClr val="000000"/>
            </a:solidFill>
            <a:miter/>
          </a:ln>
        </p:spPr>
        <p:txBody>
          <a:bodyPr lIns="45718" tIns="45718" rIns="45718" bIns="45718" anchor="ctr"/>
          <a:lstStyle/>
          <a:p>
            <a:pPr algn="ctr">
              <a:defRPr>
                <a:latin typeface="+mj-lt"/>
                <a:ea typeface="+mj-ea"/>
                <a:cs typeface="+mj-cs"/>
                <a:sym typeface="Calibri"/>
              </a:defRPr>
            </a:pPr>
            <a:endParaRPr/>
          </a:p>
        </p:txBody>
      </p:sp>
      <p:sp>
        <p:nvSpPr>
          <p:cNvPr id="224" name="Rounded Rectangle 24"/>
          <p:cNvSpPr/>
          <p:nvPr/>
        </p:nvSpPr>
        <p:spPr>
          <a:xfrm>
            <a:off x="10008312" y="4792229"/>
            <a:ext cx="1706566" cy="255471"/>
          </a:xfrm>
          <a:prstGeom prst="roundRect">
            <a:avLst>
              <a:gd name="adj" fmla="val 44973"/>
            </a:avLst>
          </a:prstGeom>
          <a:ln w="38100">
            <a:solidFill>
              <a:srgbClr val="000000"/>
            </a:solidFill>
            <a:miter/>
          </a:ln>
        </p:spPr>
        <p:txBody>
          <a:bodyPr lIns="45718" tIns="45718" rIns="45718" bIns="45718" anchor="ctr"/>
          <a:lstStyle/>
          <a:p>
            <a:pPr algn="ctr">
              <a:defRPr>
                <a:latin typeface="+mj-lt"/>
                <a:ea typeface="+mj-ea"/>
                <a:cs typeface="+mj-cs"/>
                <a:sym typeface="Calibri"/>
              </a:defRPr>
            </a:pPr>
            <a:endParaRPr/>
          </a:p>
        </p:txBody>
      </p:sp>
      <p:cxnSp>
        <p:nvCxnSpPr>
          <p:cNvPr id="225" name="Straight Connector 25"/>
          <p:cNvCxnSpPr>
            <a:cxnSpLocks/>
            <a:stCxn id="224" idx="0"/>
            <a:endCxn id="226" idx="2"/>
          </p:cNvCxnSpPr>
          <p:nvPr/>
        </p:nvCxnSpPr>
        <p:spPr>
          <a:xfrm flipV="1">
            <a:off x="10861595" y="3036308"/>
            <a:ext cx="307429" cy="1755921"/>
          </a:xfrm>
          <a:prstGeom prst="straightConnector1">
            <a:avLst/>
          </a:prstGeom>
          <a:ln w="38100">
            <a:solidFill>
              <a:srgbClr val="000000"/>
            </a:solidFill>
            <a:miter/>
          </a:ln>
        </p:spPr>
      </p:cxnSp>
      <p:sp>
        <p:nvSpPr>
          <p:cNvPr id="226" name="TextBox 7"/>
          <p:cNvSpPr/>
          <p:nvPr/>
        </p:nvSpPr>
        <p:spPr>
          <a:xfrm>
            <a:off x="10411535" y="2271771"/>
            <a:ext cx="1514977" cy="764537"/>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j-lt"/>
                <a:ea typeface="+mj-ea"/>
                <a:cs typeface="+mj-cs"/>
                <a:sym typeface="Calibri"/>
              </a:defRPr>
            </a:pPr>
            <a:r>
              <a:t> </a:t>
            </a:r>
            <a:r>
              <a:rPr>
                <a:latin typeface="+mn-lt"/>
                <a:ea typeface="+mn-ea"/>
                <a:cs typeface="+mn-cs"/>
                <a:sym typeface="Helvetica"/>
              </a:rPr>
              <a:t>クリック</a:t>
            </a:r>
          </a:p>
          <a:p>
            <a:pPr algn="ctr">
              <a:defRPr>
                <a:latin typeface="+mj-lt"/>
                <a:ea typeface="+mj-ea"/>
                <a:cs typeface="+mj-cs"/>
                <a:sym typeface="Calibri"/>
              </a:defRPr>
            </a:pPr>
            <a:r>
              <a:t>Click </a:t>
            </a:r>
            <a:r>
              <a:rPr>
                <a:latin typeface="ＭＳ ゴシック"/>
                <a:ea typeface="ＭＳ ゴシック"/>
                <a:cs typeface="ＭＳ ゴシック"/>
                <a:sym typeface="ＭＳ ゴシック"/>
              </a:rPr>
              <a:t>here</a:t>
            </a:r>
          </a:p>
        </p:txBody>
      </p:sp>
      <p:pic>
        <p:nvPicPr>
          <p:cNvPr id="227" name="Image" descr="Image"/>
          <p:cNvPicPr>
            <a:picLocks noChangeAspect="1"/>
          </p:cNvPicPr>
          <p:nvPr/>
        </p:nvPicPr>
        <p:blipFill>
          <a:blip r:embed="rId4">
            <a:extLst/>
          </a:blip>
          <a:stretch>
            <a:fillRect/>
          </a:stretch>
        </p:blipFill>
        <p:spPr>
          <a:xfrm>
            <a:off x="444500" y="2374900"/>
            <a:ext cx="965200" cy="304800"/>
          </a:xfrm>
          <a:prstGeom prst="rect">
            <a:avLst/>
          </a:prstGeom>
          <a:ln w="12700">
            <a:miter lim="400000"/>
          </a:ln>
        </p:spPr>
      </p:pic>
      <p:pic>
        <p:nvPicPr>
          <p:cNvPr id="228" name="Image" descr="Image"/>
          <p:cNvPicPr>
            <a:picLocks noChangeAspect="1"/>
          </p:cNvPicPr>
          <p:nvPr/>
        </p:nvPicPr>
        <p:blipFill>
          <a:blip r:embed="rId5">
            <a:extLst/>
          </a:blip>
          <a:stretch>
            <a:fillRect/>
          </a:stretch>
        </p:blipFill>
        <p:spPr>
          <a:xfrm>
            <a:off x="4222750" y="3975100"/>
            <a:ext cx="2349500" cy="406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タイトル 1"/>
          <p:cNvSpPr txBox="1">
            <a:spLocks noGrp="1"/>
          </p:cNvSpPr>
          <p:nvPr>
            <p:ph type="title"/>
          </p:nvPr>
        </p:nvSpPr>
        <p:spPr>
          <a:prstGeom prst="rect">
            <a:avLst/>
          </a:prstGeom>
        </p:spPr>
        <p:txBody>
          <a:bodyPr/>
          <a:lstStyle/>
          <a:p>
            <a:pPr defTabSz="786383">
              <a:defRPr sz="3700" b="1">
                <a:solidFill>
                  <a:srgbClr val="7030A0"/>
                </a:solidFill>
                <a:latin typeface="+mn-lt"/>
                <a:ea typeface="+mn-ea"/>
                <a:cs typeface="+mn-cs"/>
                <a:sym typeface="Helvetica"/>
              </a:defRPr>
            </a:pPr>
            <a:r>
              <a:t>受講上の注意</a:t>
            </a:r>
            <a:br/>
            <a:r>
              <a:rPr b="0">
                <a:latin typeface="Calibri Light"/>
                <a:ea typeface="Calibri Light"/>
                <a:cs typeface="Calibri Light"/>
                <a:sym typeface="Calibri Light"/>
              </a:rPr>
              <a:t>Notes on Attending Class</a:t>
            </a:r>
          </a:p>
        </p:txBody>
      </p:sp>
      <p:sp>
        <p:nvSpPr>
          <p:cNvPr id="231" name="コンテンツ プレースホルダー 2"/>
          <p:cNvSpPr txBox="1">
            <a:spLocks noGrp="1"/>
          </p:cNvSpPr>
          <p:nvPr>
            <p:ph type="body" sz="half" idx="1"/>
          </p:nvPr>
        </p:nvSpPr>
        <p:spPr>
          <a:xfrm>
            <a:off x="838200" y="2076127"/>
            <a:ext cx="10515600" cy="2705746"/>
          </a:xfrm>
          <a:prstGeom prst="rect">
            <a:avLst/>
          </a:prstGeom>
        </p:spPr>
        <p:txBody>
          <a:bodyPr/>
          <a:lstStyle/>
          <a:p>
            <a:pPr marL="219453" indent="-219453" defTabSz="877822">
              <a:spcBef>
                <a:spcPts val="900"/>
              </a:spcBef>
              <a:defRPr sz="3200">
                <a:solidFill>
                  <a:srgbClr val="FF0000"/>
                </a:solidFill>
                <a:latin typeface="メイリオ"/>
                <a:ea typeface="メイリオ"/>
                <a:cs typeface="メイリオ"/>
                <a:sym typeface="メイリオ"/>
              </a:defRPr>
            </a:pPr>
            <a:r>
              <a:t>必ずWebシステムで</a:t>
            </a:r>
            <a:r>
              <a:rPr>
                <a:solidFill>
                  <a:srgbClr val="000000"/>
                </a:solidFill>
              </a:rPr>
              <a:t>履修クラス登録をしてください。しない人は本プログラムを受講できません。</a:t>
            </a:r>
          </a:p>
          <a:p>
            <a:pPr marL="219453" indent="-219453" defTabSz="877822">
              <a:spcBef>
                <a:spcPts val="900"/>
              </a:spcBef>
              <a:defRPr sz="3200">
                <a:solidFill>
                  <a:srgbClr val="FF0000"/>
                </a:solidFill>
              </a:defRPr>
            </a:pPr>
            <a:r>
              <a:t>Be sure </a:t>
            </a:r>
            <a:r>
              <a:rPr>
                <a:solidFill>
                  <a:srgbClr val="000000"/>
                </a:solidFill>
              </a:rPr>
              <a:t>to register for classes </a:t>
            </a:r>
            <a:r>
              <a:rPr>
                <a:solidFill>
                  <a:srgbClr val="FF2600"/>
                </a:solidFill>
              </a:rPr>
              <a:t>using the class registration screen</a:t>
            </a:r>
            <a:r>
              <a:rPr>
                <a:solidFill>
                  <a:srgbClr val="000000"/>
                </a:solidFill>
              </a:rPr>
              <a:t>. If you do not, you will not be able to take classes offered by this program. </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タイトル 1"/>
          <p:cNvSpPr txBox="1">
            <a:spLocks noGrp="1"/>
          </p:cNvSpPr>
          <p:nvPr>
            <p:ph type="title"/>
          </p:nvPr>
        </p:nvSpPr>
        <p:spPr>
          <a:xfrm>
            <a:off x="838200" y="195630"/>
            <a:ext cx="10515600" cy="1325564"/>
          </a:xfrm>
          <a:prstGeom prst="rect">
            <a:avLst/>
          </a:prstGeom>
        </p:spPr>
        <p:txBody>
          <a:bodyPr/>
          <a:lstStyle/>
          <a:p>
            <a:pPr defTabSz="786383">
              <a:defRPr sz="3700" b="1">
                <a:solidFill>
                  <a:srgbClr val="7030A0"/>
                </a:solidFill>
                <a:latin typeface="+mn-lt"/>
                <a:ea typeface="+mn-ea"/>
                <a:cs typeface="+mn-cs"/>
                <a:sym typeface="Helvetica"/>
              </a:defRPr>
            </a:pPr>
            <a:r>
              <a:t>受講上の注意</a:t>
            </a:r>
            <a:br/>
            <a:r>
              <a:rPr b="0">
                <a:latin typeface="Calibri Light"/>
                <a:ea typeface="Calibri Light"/>
                <a:cs typeface="Calibri Light"/>
                <a:sym typeface="Calibri Light"/>
              </a:rPr>
              <a:t>Notes on Attending Class</a:t>
            </a:r>
          </a:p>
        </p:txBody>
      </p:sp>
      <p:sp>
        <p:nvSpPr>
          <p:cNvPr id="234" name="コンテンツ プレースホルダー 2"/>
          <p:cNvSpPr txBox="1">
            <a:spLocks noGrp="1"/>
          </p:cNvSpPr>
          <p:nvPr>
            <p:ph type="body" sz="quarter" idx="1"/>
          </p:nvPr>
        </p:nvSpPr>
        <p:spPr>
          <a:xfrm>
            <a:off x="306976" y="1395356"/>
            <a:ext cx="11578048" cy="1325564"/>
          </a:xfrm>
          <a:prstGeom prst="rect">
            <a:avLst/>
          </a:prstGeom>
        </p:spPr>
        <p:txBody>
          <a:bodyPr/>
          <a:lstStyle/>
          <a:p>
            <a:pPr marL="179951" indent="-179951" defTabSz="719814">
              <a:spcBef>
                <a:spcPts val="700"/>
              </a:spcBef>
              <a:defRPr sz="2624">
                <a:latin typeface="メイリオ"/>
                <a:ea typeface="メイリオ"/>
                <a:cs typeface="メイリオ"/>
                <a:sym typeface="メイリオ"/>
              </a:defRPr>
            </a:pPr>
            <a:r>
              <a:t>履修クラス登録の期限</a:t>
            </a:r>
            <a:r>
              <a:rPr>
                <a:solidFill>
                  <a:srgbClr val="FF0000"/>
                </a:solidFill>
              </a:rPr>
              <a:t>(5月14日)</a:t>
            </a:r>
            <a:r>
              <a:t>を過ぎてから登録することはできません。</a:t>
            </a:r>
          </a:p>
          <a:p>
            <a:pPr marL="179951" indent="-179951" defTabSz="719814">
              <a:spcBef>
                <a:spcPts val="700"/>
              </a:spcBef>
              <a:defRPr sz="2624">
                <a:latin typeface="メイリオ"/>
                <a:ea typeface="メイリオ"/>
                <a:cs typeface="メイリオ"/>
                <a:sym typeface="メイリオ"/>
              </a:defRPr>
            </a:pPr>
            <a:r>
              <a:t>You cannot register for classes after the deadline </a:t>
            </a:r>
            <a:r>
              <a:rPr>
                <a:solidFill>
                  <a:srgbClr val="FF0000"/>
                </a:solidFill>
              </a:rPr>
              <a:t>(May 14)</a:t>
            </a:r>
            <a:r>
              <a:t>.</a:t>
            </a:r>
          </a:p>
        </p:txBody>
      </p:sp>
      <p:sp>
        <p:nvSpPr>
          <p:cNvPr id="235" name="コンテンツ プレースホルダー 2"/>
          <p:cNvSpPr txBox="1"/>
          <p:nvPr/>
        </p:nvSpPr>
        <p:spPr>
          <a:xfrm>
            <a:off x="-95088" y="2785457"/>
            <a:ext cx="4493714" cy="3876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605698" lvl="1" indent="-201896" defTabSz="807596">
              <a:lnSpc>
                <a:spcPct val="90000"/>
              </a:lnSpc>
              <a:spcBef>
                <a:spcPts val="300"/>
              </a:spcBef>
              <a:buSzPct val="100000"/>
              <a:buFont typeface="Helvetica"/>
              <a:buChar char="*"/>
              <a:defRPr sz="2944">
                <a:latin typeface="メイリオ"/>
                <a:ea typeface="メイリオ"/>
                <a:cs typeface="メイリオ"/>
                <a:sym typeface="メイリオ"/>
              </a:defRPr>
            </a:pPr>
            <a:r>
              <a:t>学期後半に開講されるクラスの履修クラス登録期限は </a:t>
            </a:r>
            <a:r>
              <a:rPr>
                <a:solidFill>
                  <a:srgbClr val="FF2600"/>
                </a:solidFill>
              </a:rPr>
              <a:t>6月24日</a:t>
            </a:r>
            <a:r>
              <a:t>です。</a:t>
            </a:r>
            <a:r>
              <a:rPr>
                <a:latin typeface="+mj-lt"/>
                <a:ea typeface="+mj-ea"/>
                <a:cs typeface="+mj-cs"/>
                <a:sym typeface="Calibri"/>
              </a:rPr>
              <a:t> </a:t>
            </a:r>
          </a:p>
          <a:p>
            <a:pPr marL="605698" lvl="1" indent="-201896" defTabSz="807596">
              <a:lnSpc>
                <a:spcPct val="90000"/>
              </a:lnSpc>
              <a:spcBef>
                <a:spcPts val="300"/>
              </a:spcBef>
              <a:buSzPct val="100000"/>
              <a:buFont typeface="Helvetica"/>
              <a:buChar char="*"/>
              <a:defRPr sz="2944">
                <a:latin typeface="+mj-lt"/>
                <a:ea typeface="+mj-ea"/>
                <a:cs typeface="+mj-cs"/>
                <a:sym typeface="Calibri"/>
              </a:defRPr>
            </a:pPr>
            <a:r>
              <a:t>The deadline to register for classes taught in the latter half of the term is</a:t>
            </a:r>
            <a:r>
              <a:rPr>
                <a:solidFill>
                  <a:srgbClr val="FF2600"/>
                </a:solidFill>
              </a:rPr>
              <a:t> June 24</a:t>
            </a:r>
            <a:r>
              <a:t>. </a:t>
            </a:r>
          </a:p>
        </p:txBody>
      </p:sp>
      <p:graphicFrame>
        <p:nvGraphicFramePr>
          <p:cNvPr id="236" name="Table"/>
          <p:cNvGraphicFramePr/>
          <p:nvPr/>
        </p:nvGraphicFramePr>
        <p:xfrm>
          <a:off x="4527147" y="2791807"/>
          <a:ext cx="7462350" cy="3863744"/>
        </p:xfrm>
        <a:graphic>
          <a:graphicData uri="http://schemas.openxmlformats.org/drawingml/2006/table">
            <a:tbl>
              <a:tblPr bandRow="1">
                <a:tableStyleId>{4C3C2611-4C71-4FC5-86AE-919BDF0F9419}</a:tableStyleId>
              </a:tblPr>
              <a:tblGrid>
                <a:gridCol w="2382309">
                  <a:extLst>
                    <a:ext uri="{9D8B030D-6E8A-4147-A177-3AD203B41FA5}">
                      <a16:colId xmlns:a16="http://schemas.microsoft.com/office/drawing/2014/main" val="20000"/>
                    </a:ext>
                  </a:extLst>
                </a:gridCol>
                <a:gridCol w="5080041">
                  <a:extLst>
                    <a:ext uri="{9D8B030D-6E8A-4147-A177-3AD203B41FA5}">
                      <a16:colId xmlns:a16="http://schemas.microsoft.com/office/drawing/2014/main" val="20001"/>
                    </a:ext>
                  </a:extLst>
                </a:gridCol>
              </a:tblGrid>
              <a:tr h="514467">
                <a:tc gridSpan="2">
                  <a:txBody>
                    <a:bodyPr/>
                    <a:lstStyle/>
                    <a:p>
                      <a:pPr algn="ctr" defTabSz="540384">
                        <a:defRPr sz="1800"/>
                      </a:pPr>
                      <a:r>
                        <a:rPr sz="1500">
                          <a:latin typeface="Arial"/>
                          <a:ea typeface="Arial"/>
                          <a:cs typeface="Arial"/>
                          <a:sym typeface="Arial"/>
                        </a:rPr>
                        <a:t>学期後半の授業科目
Courses in the latter half of the term</a:t>
                      </a:r>
                    </a:p>
                  </a:txBody>
                  <a:tcPr marL="0" marR="0" marT="0" marB="0" anchor="ctr" horzOverflow="overflow">
                    <a:solidFill>
                      <a:srgbClr val="FFFFFF"/>
                    </a:solidFill>
                  </a:tcPr>
                </a:tc>
                <a:tc hMerge="1">
                  <a:txBody>
                    <a:bodyPr/>
                    <a:lstStyle/>
                    <a:p>
                      <a:endParaRPr lang="en-US"/>
                    </a:p>
                  </a:txBody>
                  <a:tcPr/>
                </a:tc>
                <a:extLst>
                  <a:ext uri="{0D108BD9-81ED-4DB2-BD59-A6C34878D82A}">
                    <a16:rowId xmlns:a16="http://schemas.microsoft.com/office/drawing/2014/main" val="10000"/>
                  </a:ext>
                </a:extLst>
              </a:tr>
              <a:tr h="527167">
                <a:tc>
                  <a:txBody>
                    <a:bodyPr/>
                    <a:lstStyle/>
                    <a:p>
                      <a:pPr>
                        <a:defRPr sz="1500" b="1">
                          <a:solidFill>
                            <a:srgbClr val="FFFFFF"/>
                          </a:solidFill>
                        </a:defRPr>
                      </a:pPr>
                      <a:endParaRPr/>
                    </a:p>
                  </a:txBody>
                  <a:tcPr marL="0" marR="0" marT="0" marB="0" horzOverflow="overflow">
                    <a:lnB w="38100">
                      <a:solidFill>
                        <a:srgbClr val="FFFFFF"/>
                      </a:solidFill>
                    </a:lnB>
                    <a:solidFill>
                      <a:schemeClr val="accent1"/>
                    </a:solidFill>
                  </a:tcPr>
                </a:tc>
                <a:tc>
                  <a:txBody>
                    <a:bodyPr/>
                    <a:lstStyle/>
                    <a:p>
                      <a:pPr algn="ctr" defTabSz="540384">
                        <a:defRPr sz="1800"/>
                      </a:pPr>
                      <a:r>
                        <a:rPr sz="1500" b="1">
                          <a:solidFill>
                            <a:srgbClr val="FFFFFF"/>
                          </a:solidFill>
                          <a:latin typeface="Arial"/>
                          <a:ea typeface="Arial"/>
                          <a:cs typeface="Arial"/>
                          <a:sym typeface="Arial"/>
                        </a:rPr>
                        <a:t>科目コード
JLP course code</a:t>
                      </a:r>
                    </a:p>
                  </a:txBody>
                  <a:tcPr marL="0" marR="0" marT="0" marB="0" anchor="ctr" horzOverflow="overflow">
                    <a:lnB w="38100">
                      <a:solidFill>
                        <a:srgbClr val="FFFFFF"/>
                      </a:solidFill>
                    </a:lnB>
                    <a:solidFill>
                      <a:schemeClr val="accent1"/>
                    </a:solidFill>
                  </a:tcPr>
                </a:tc>
                <a:extLst>
                  <a:ext uri="{0D108BD9-81ED-4DB2-BD59-A6C34878D82A}">
                    <a16:rowId xmlns:a16="http://schemas.microsoft.com/office/drawing/2014/main" val="10001"/>
                  </a:ext>
                </a:extLst>
              </a:tr>
              <a:tr h="564446">
                <a:tc>
                  <a:txBody>
                    <a:bodyPr/>
                    <a:lstStyle/>
                    <a:p>
                      <a:pPr algn="l">
                        <a:defRPr sz="1500" b="1"/>
                      </a:pPr>
                      <a:r>
                        <a:t>レベル</a:t>
                      </a:r>
                      <a:r>
                        <a:rPr>
                          <a:latin typeface="Times New Roman"/>
                          <a:ea typeface="Times New Roman"/>
                          <a:cs typeface="Times New Roman"/>
                          <a:sym typeface="Times New Roman"/>
                        </a:rPr>
                        <a:t>1</a:t>
                      </a:r>
                      <a:r>
                        <a:t>（入門）</a:t>
                      </a:r>
                    </a:p>
                    <a:p>
                      <a:pPr algn="l">
                        <a:defRPr sz="1500" b="1"/>
                      </a:pPr>
                      <a:r>
                        <a:t>Level 1 (Beginner)</a:t>
                      </a:r>
                    </a:p>
                  </a:txBody>
                  <a:tcPr marL="0" marR="0" marT="0" marB="0" anchor="ctr" horzOverflow="overflow">
                    <a:lnT w="38100">
                      <a:solidFill>
                        <a:srgbClr val="FFFFFF"/>
                      </a:solidFill>
                    </a:lnT>
                  </a:tcPr>
                </a:tc>
                <a:tc>
                  <a:txBody>
                    <a:bodyPr/>
                    <a:lstStyle/>
                    <a:p>
                      <a:pPr algn="l" defTabSz="540384">
                        <a:defRPr sz="1800"/>
                      </a:pPr>
                      <a:r>
                        <a:rPr sz="2000"/>
                        <a:t>A150b, C150b, H150b, K151b, M100, R150b</a:t>
                      </a:r>
                    </a:p>
                  </a:txBody>
                  <a:tcPr marL="63500" marR="63500" marT="0" marB="0" anchor="ctr" horzOverflow="overflow">
                    <a:lnT w="38100">
                      <a:solidFill>
                        <a:srgbClr val="FFFFFF"/>
                      </a:solidFill>
                    </a:lnT>
                  </a:tcPr>
                </a:tc>
                <a:extLst>
                  <a:ext uri="{0D108BD9-81ED-4DB2-BD59-A6C34878D82A}">
                    <a16:rowId xmlns:a16="http://schemas.microsoft.com/office/drawing/2014/main" val="10002"/>
                  </a:ext>
                </a:extLst>
              </a:tr>
              <a:tr h="551746">
                <a:tc>
                  <a:txBody>
                    <a:bodyPr/>
                    <a:lstStyle/>
                    <a:p>
                      <a:pPr algn="l">
                        <a:defRPr sz="1500" b="1"/>
                      </a:pPr>
                      <a:r>
                        <a:t>レベル</a:t>
                      </a:r>
                      <a:r>
                        <a:rPr>
                          <a:latin typeface="Times New Roman"/>
                          <a:ea typeface="Times New Roman"/>
                          <a:cs typeface="Times New Roman"/>
                          <a:sym typeface="Times New Roman"/>
                        </a:rPr>
                        <a:t>2</a:t>
                      </a:r>
                      <a:r>
                        <a:t>（初級）</a:t>
                      </a:r>
                    </a:p>
                    <a:p>
                      <a:pPr algn="l">
                        <a:defRPr sz="1500" b="1"/>
                      </a:pPr>
                      <a:r>
                        <a:t>Level 2 (Basic)</a:t>
                      </a:r>
                    </a:p>
                  </a:txBody>
                  <a:tcPr marL="0" marR="0" marT="0" marB="0" anchor="ctr" horzOverflow="overflow"/>
                </a:tc>
                <a:tc>
                  <a:txBody>
                    <a:bodyPr/>
                    <a:lstStyle/>
                    <a:p>
                      <a:pPr algn="l" defTabSz="540384">
                        <a:defRPr sz="1800"/>
                      </a:pPr>
                      <a:r>
                        <a:rPr sz="2000"/>
                        <a:t>A250b, C250b, R250</a:t>
                      </a:r>
                    </a:p>
                  </a:txBody>
                  <a:tcPr marL="63500" marR="63500" marT="0" marB="0" anchor="ctr" horzOverflow="overflow"/>
                </a:tc>
                <a:extLst>
                  <a:ext uri="{0D108BD9-81ED-4DB2-BD59-A6C34878D82A}">
                    <a16:rowId xmlns:a16="http://schemas.microsoft.com/office/drawing/2014/main" val="10003"/>
                  </a:ext>
                </a:extLst>
              </a:tr>
              <a:tr h="577086">
                <a:tc>
                  <a:txBody>
                    <a:bodyPr/>
                    <a:lstStyle/>
                    <a:p>
                      <a:pPr algn="l" defTabSz="540384">
                        <a:defRPr sz="1500" b="1"/>
                      </a:pPr>
                      <a:r>
                        <a:t>レベル3（初中級）</a:t>
                      </a:r>
                      <a:endParaRPr>
                        <a:latin typeface="Times New Roman"/>
                        <a:ea typeface="Times New Roman"/>
                        <a:cs typeface="Times New Roman"/>
                        <a:sym typeface="Times New Roman"/>
                      </a:endParaRPr>
                    </a:p>
                    <a:p>
                      <a:pPr algn="l">
                        <a:defRPr sz="1500" b="1"/>
                      </a:pPr>
                      <a:r>
                        <a:t>Level 3 (Pre-intermediate)</a:t>
                      </a:r>
                    </a:p>
                  </a:txBody>
                  <a:tcPr marL="0" marR="0" marT="0" marB="0" anchor="ctr" horzOverflow="overflow"/>
                </a:tc>
                <a:tc>
                  <a:txBody>
                    <a:bodyPr/>
                    <a:lstStyle/>
                    <a:p>
                      <a:pPr algn="l" defTabSz="540384">
                        <a:defRPr sz="1800"/>
                      </a:pPr>
                      <a:r>
                        <a:rPr sz="2000"/>
                        <a:t>A350, G/R350, G/W350, K350, L350, S350</a:t>
                      </a:r>
                    </a:p>
                  </a:txBody>
                  <a:tcPr marL="63500" marR="63500" marT="0" marB="0" anchor="ctr" horzOverflow="overflow"/>
                </a:tc>
                <a:extLst>
                  <a:ext uri="{0D108BD9-81ED-4DB2-BD59-A6C34878D82A}">
                    <a16:rowId xmlns:a16="http://schemas.microsoft.com/office/drawing/2014/main" val="10004"/>
                  </a:ext>
                </a:extLst>
              </a:tr>
              <a:tr h="551746">
                <a:tc>
                  <a:txBody>
                    <a:bodyPr/>
                    <a:lstStyle/>
                    <a:p>
                      <a:pPr algn="l">
                        <a:defRPr sz="1500" b="1"/>
                      </a:pPr>
                      <a:r>
                        <a:t>レベル</a:t>
                      </a:r>
                      <a:r>
                        <a:rPr>
                          <a:latin typeface="Times New Roman"/>
                          <a:ea typeface="Times New Roman"/>
                          <a:cs typeface="Times New Roman"/>
                          <a:sym typeface="Times New Roman"/>
                        </a:rPr>
                        <a:t>4</a:t>
                      </a:r>
                      <a:r>
                        <a:t>（中級）</a:t>
                      </a:r>
                    </a:p>
                    <a:p>
                      <a:pPr algn="l">
                        <a:defRPr sz="1500" b="1"/>
                      </a:pPr>
                      <a:r>
                        <a:t>Level 4 (Intermediate)</a:t>
                      </a:r>
                    </a:p>
                  </a:txBody>
                  <a:tcPr marL="0" marR="0" marT="0" marB="0" anchor="ctr" horzOverflow="overflow"/>
                </a:tc>
                <a:tc>
                  <a:txBody>
                    <a:bodyPr/>
                    <a:lstStyle/>
                    <a:p>
                      <a:pPr algn="l">
                        <a:defRPr sz="2000"/>
                      </a:pPr>
                      <a:r>
                        <a:t>BJ480 </a:t>
                      </a:r>
                      <a:r>
                        <a:rPr sz="1500"/>
                        <a:t>(夏季集中講義 Intensive Summer Class)</a:t>
                      </a:r>
                    </a:p>
                  </a:txBody>
                  <a:tcPr marL="0" marR="0" marT="0" marB="0" anchor="ctr" horzOverflow="overflow"/>
                </a:tc>
                <a:extLst>
                  <a:ext uri="{0D108BD9-81ED-4DB2-BD59-A6C34878D82A}">
                    <a16:rowId xmlns:a16="http://schemas.microsoft.com/office/drawing/2014/main" val="10005"/>
                  </a:ext>
                </a:extLst>
              </a:tr>
              <a:tr h="577086">
                <a:tc>
                  <a:txBody>
                    <a:bodyPr/>
                    <a:lstStyle/>
                    <a:p>
                      <a:pPr algn="l" defTabSz="540384">
                        <a:defRPr sz="1500" b="1"/>
                      </a:pPr>
                      <a:r>
                        <a:t>レベル5（中上級）</a:t>
                      </a:r>
                      <a:endParaRPr>
                        <a:latin typeface="Times New Roman"/>
                        <a:ea typeface="Times New Roman"/>
                        <a:cs typeface="Times New Roman"/>
                        <a:sym typeface="Times New Roman"/>
                      </a:endParaRPr>
                    </a:p>
                    <a:p>
                      <a:pPr algn="l">
                        <a:defRPr sz="1500" b="1"/>
                      </a:pPr>
                      <a:r>
                        <a:t>Level 5 (Upper-intermediate)</a:t>
                      </a:r>
                    </a:p>
                  </a:txBody>
                  <a:tcPr marL="0" marR="0" marT="0" marB="0" anchor="ctr" horzOverflow="overflow"/>
                </a:tc>
                <a:tc>
                  <a:txBody>
                    <a:bodyPr/>
                    <a:lstStyle/>
                    <a:p>
                      <a:pPr algn="l">
                        <a:defRPr sz="2000"/>
                      </a:pPr>
                      <a:r>
                        <a:t>HS500 </a:t>
                      </a:r>
                      <a:r>
                        <a:rPr sz="1500"/>
                        <a:t>(夏季集中講義 Intensive Summer Class)</a:t>
                      </a:r>
                    </a:p>
                  </a:txBody>
                  <a:tcPr marL="0" marR="0" marT="0" marB="0" anchor="ctr" horzOverflow="overflow"/>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タイトル 1"/>
          <p:cNvSpPr txBox="1">
            <a:spLocks noGrp="1"/>
          </p:cNvSpPr>
          <p:nvPr>
            <p:ph type="title"/>
          </p:nvPr>
        </p:nvSpPr>
        <p:spPr>
          <a:prstGeom prst="rect">
            <a:avLst/>
          </a:prstGeom>
        </p:spPr>
        <p:txBody>
          <a:bodyPr/>
          <a:lstStyle/>
          <a:p>
            <a:pPr defTabSz="786383">
              <a:defRPr sz="3700" b="1">
                <a:solidFill>
                  <a:srgbClr val="7030A0"/>
                </a:solidFill>
                <a:latin typeface="+mn-lt"/>
                <a:ea typeface="+mn-ea"/>
                <a:cs typeface="+mn-cs"/>
                <a:sym typeface="Helvetica"/>
              </a:defRPr>
            </a:pPr>
            <a:r>
              <a:t>受講上の注意</a:t>
            </a:r>
            <a:br/>
            <a:r>
              <a:rPr b="0">
                <a:latin typeface="Calibri Light"/>
                <a:ea typeface="Calibri Light"/>
                <a:cs typeface="Calibri Light"/>
                <a:sym typeface="Calibri Light"/>
              </a:rPr>
              <a:t>Notes on Attending Class</a:t>
            </a:r>
          </a:p>
        </p:txBody>
      </p:sp>
      <p:sp>
        <p:nvSpPr>
          <p:cNvPr id="239" name="コンテンツ プレースホルダー 2"/>
          <p:cNvSpPr txBox="1">
            <a:spLocks noGrp="1"/>
          </p:cNvSpPr>
          <p:nvPr>
            <p:ph type="body" idx="1"/>
          </p:nvPr>
        </p:nvSpPr>
        <p:spPr>
          <a:prstGeom prst="rect">
            <a:avLst/>
          </a:prstGeom>
        </p:spPr>
        <p:txBody>
          <a:bodyPr/>
          <a:lstStyle/>
          <a:p>
            <a:pPr>
              <a:defRPr>
                <a:latin typeface="メイリオ"/>
                <a:ea typeface="メイリオ"/>
                <a:cs typeface="メイリオ"/>
                <a:sym typeface="メイリオ"/>
              </a:defRPr>
            </a:pPr>
            <a:r>
              <a:t>欠席する場合，クラス担当教員に直接，あるいはクラスメートを通じて連絡してください。出席が全授業の </a:t>
            </a:r>
            <a:r>
              <a:rPr>
                <a:solidFill>
                  <a:srgbClr val="FF0000"/>
                </a:solidFill>
              </a:rPr>
              <a:t>3 分の 2 </a:t>
            </a:r>
            <a:r>
              <a:t>に満たない場合は，原則として成績は不合格(D)となります。 </a:t>
            </a:r>
          </a:p>
          <a:p>
            <a:pPr>
              <a:defRPr>
                <a:latin typeface="メイリオ"/>
                <a:ea typeface="メイリオ"/>
                <a:cs typeface="メイリオ"/>
                <a:sym typeface="メイリオ"/>
              </a:defRPr>
            </a:pPr>
            <a:endParaRPr/>
          </a:p>
          <a:p>
            <a:r>
              <a:t>If you must be absent from class, inform the instructor directly or via a classmate. If you do not attend at least </a:t>
            </a:r>
            <a:r>
              <a:rPr>
                <a:solidFill>
                  <a:srgbClr val="FF0000"/>
                </a:solidFill>
              </a:rPr>
              <a:t>two-thirds</a:t>
            </a:r>
            <a:r>
              <a:t> of the total number of classes, you will receive a "D" (fail). </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タイトル 1"/>
          <p:cNvSpPr txBox="1">
            <a:spLocks noGrp="1"/>
          </p:cNvSpPr>
          <p:nvPr>
            <p:ph type="title"/>
          </p:nvPr>
        </p:nvSpPr>
        <p:spPr>
          <a:prstGeom prst="rect">
            <a:avLst/>
          </a:prstGeom>
        </p:spPr>
        <p:txBody>
          <a:bodyPr/>
          <a:lstStyle/>
          <a:p>
            <a:pPr defTabSz="786383">
              <a:defRPr sz="3700" b="1">
                <a:solidFill>
                  <a:srgbClr val="7030A0"/>
                </a:solidFill>
                <a:latin typeface="+mn-lt"/>
                <a:ea typeface="+mn-ea"/>
                <a:cs typeface="+mn-cs"/>
                <a:sym typeface="Helvetica"/>
              </a:defRPr>
            </a:pPr>
            <a:r>
              <a:t>受講上の注意</a:t>
            </a:r>
            <a:br/>
            <a:r>
              <a:rPr b="0">
                <a:latin typeface="Calibri Light"/>
                <a:ea typeface="Calibri Light"/>
                <a:cs typeface="Calibri Light"/>
                <a:sym typeface="Calibri Light"/>
              </a:rPr>
              <a:t>Notes on Attending Class</a:t>
            </a:r>
          </a:p>
        </p:txBody>
      </p:sp>
      <p:sp>
        <p:nvSpPr>
          <p:cNvPr id="242" name="コンテンツ プレースホルダー 2"/>
          <p:cNvSpPr txBox="1">
            <a:spLocks noGrp="1"/>
          </p:cNvSpPr>
          <p:nvPr>
            <p:ph type="body" idx="1"/>
          </p:nvPr>
        </p:nvSpPr>
        <p:spPr>
          <a:prstGeom prst="rect">
            <a:avLst/>
          </a:prstGeom>
        </p:spPr>
        <p:txBody>
          <a:bodyPr/>
          <a:lstStyle/>
          <a:p>
            <a:pPr marL="219453" indent="-219453" algn="just" defTabSz="877822">
              <a:lnSpc>
                <a:spcPct val="81000"/>
              </a:lnSpc>
              <a:spcBef>
                <a:spcPts val="900"/>
              </a:spcBef>
              <a:defRPr sz="2400">
                <a:latin typeface="メイリオ"/>
                <a:ea typeface="メイリオ"/>
                <a:cs typeface="メイリオ"/>
                <a:sym typeface="メイリオ"/>
              </a:defRPr>
            </a:pPr>
            <a:r>
              <a:t>教室内での教科書のコピー（紙のコピー，ネットからダウンロードした電子コピー）の使用は禁止します。不正コピーの使用は日本国内では法律で禁じられています。</a:t>
            </a:r>
          </a:p>
          <a:p>
            <a:pPr marL="219453" indent="-219453" algn="just" defTabSz="877822">
              <a:lnSpc>
                <a:spcPct val="81000"/>
              </a:lnSpc>
              <a:spcBef>
                <a:spcPts val="900"/>
              </a:spcBef>
              <a:defRPr sz="2400"/>
            </a:pPr>
            <a:r>
              <a:t>We don't allow use of any copied textbook (including electronic copy in PDF or any other analogous format available on internet or elsewhere) in classroom, because it is illegal in Japan to do so.</a:t>
            </a:r>
          </a:p>
          <a:p>
            <a:pPr marL="219453" indent="-219453" algn="just" defTabSz="877822">
              <a:lnSpc>
                <a:spcPct val="81000"/>
              </a:lnSpc>
              <a:spcBef>
                <a:spcPts val="900"/>
              </a:spcBef>
              <a:defRPr sz="2400"/>
            </a:pPr>
            <a:endParaRPr/>
          </a:p>
          <a:p>
            <a:pPr marL="219453" indent="-219453" algn="just" defTabSz="877822">
              <a:lnSpc>
                <a:spcPct val="81000"/>
              </a:lnSpc>
              <a:spcBef>
                <a:spcPts val="900"/>
              </a:spcBef>
              <a:defRPr sz="2400">
                <a:latin typeface="メイリオ"/>
                <a:ea typeface="メイリオ"/>
                <a:cs typeface="メイリオ"/>
                <a:sym typeface="メイリオ"/>
              </a:defRPr>
            </a:pPr>
            <a:r>
              <a:t>また，教科書の不正コピーを使用する学生が授業を履修することは認めません。</a:t>
            </a:r>
          </a:p>
          <a:p>
            <a:pPr marL="219453" indent="-219453" algn="just" defTabSz="877822">
              <a:lnSpc>
                <a:spcPct val="81000"/>
              </a:lnSpc>
              <a:spcBef>
                <a:spcPts val="900"/>
              </a:spcBef>
              <a:defRPr sz="2400"/>
            </a:pPr>
            <a:r>
              <a:t>We also don't allow students to enroll in class if they use an illegal (paper or electronic) copy of any textbook.</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QR_Code1554446716.png" descr="QR_Code1554446716.png"/>
          <p:cNvPicPr>
            <a:picLocks noChangeAspect="1"/>
          </p:cNvPicPr>
          <p:nvPr/>
        </p:nvPicPr>
        <p:blipFill>
          <a:blip r:embed="rId2">
            <a:extLst/>
          </a:blip>
          <a:stretch>
            <a:fillRect/>
          </a:stretch>
        </p:blipFill>
        <p:spPr>
          <a:xfrm>
            <a:off x="10210148" y="2348026"/>
            <a:ext cx="1879601" cy="1879601"/>
          </a:xfrm>
          <a:prstGeom prst="rect">
            <a:avLst/>
          </a:prstGeom>
          <a:ln w="12700">
            <a:miter lim="400000"/>
          </a:ln>
        </p:spPr>
      </p:pic>
      <p:pic>
        <p:nvPicPr>
          <p:cNvPr id="245" name="QR_Code1554446693.png" descr="QR_Code1554446693.png"/>
          <p:cNvPicPr>
            <a:picLocks noChangeAspect="1"/>
          </p:cNvPicPr>
          <p:nvPr/>
        </p:nvPicPr>
        <p:blipFill>
          <a:blip r:embed="rId3">
            <a:extLst/>
          </a:blip>
          <a:stretch>
            <a:fillRect/>
          </a:stretch>
        </p:blipFill>
        <p:spPr>
          <a:xfrm>
            <a:off x="10210148" y="404926"/>
            <a:ext cx="1879601" cy="1879601"/>
          </a:xfrm>
          <a:prstGeom prst="rect">
            <a:avLst/>
          </a:prstGeom>
          <a:ln w="12700">
            <a:miter lim="400000"/>
          </a:ln>
        </p:spPr>
      </p:pic>
      <p:sp>
        <p:nvSpPr>
          <p:cNvPr id="246" name="コンテンツ プレースホルダー 2"/>
          <p:cNvSpPr txBox="1">
            <a:spLocks noGrp="1"/>
          </p:cNvSpPr>
          <p:nvPr>
            <p:ph type="body" idx="1"/>
          </p:nvPr>
        </p:nvSpPr>
        <p:spPr>
          <a:xfrm>
            <a:off x="224831" y="528536"/>
            <a:ext cx="10128741" cy="3422981"/>
          </a:xfrm>
          <a:prstGeom prst="rect">
            <a:avLst/>
          </a:prstGeom>
        </p:spPr>
        <p:txBody>
          <a:bodyPr/>
          <a:lstStyle/>
          <a:p>
            <a:pPr marL="221740" indent="-221740" algn="just" defTabSz="886966">
              <a:lnSpc>
                <a:spcPct val="81000"/>
              </a:lnSpc>
              <a:spcBef>
                <a:spcPts val="900"/>
              </a:spcBef>
              <a:defRPr sz="2700">
                <a:latin typeface="メイリオ"/>
                <a:ea typeface="メイリオ"/>
                <a:cs typeface="メイリオ"/>
                <a:sym typeface="メイリオ"/>
              </a:defRPr>
            </a:pPr>
            <a:r>
              <a:t>他に，注意してほしいことや，相談の窓口についてのお知らせが受講案内の中にありますので，よく読んで下さい。</a:t>
            </a:r>
          </a:p>
          <a:p>
            <a:pPr marL="0" indent="0" algn="just" defTabSz="886966">
              <a:lnSpc>
                <a:spcPct val="81000"/>
              </a:lnSpc>
              <a:spcBef>
                <a:spcPts val="900"/>
              </a:spcBef>
              <a:buSzTx/>
              <a:buNone/>
              <a:defRPr sz="2700"/>
            </a:pPr>
            <a:r>
              <a:t>	</a:t>
            </a:r>
            <a:r>
              <a:rPr u="sng"/>
              <a:t>http://www.ihe.tohoku.ac.jp/SJLE/JLPK/guide.pdf</a:t>
            </a:r>
          </a:p>
          <a:p>
            <a:pPr marL="0" indent="0" algn="just" defTabSz="886966">
              <a:lnSpc>
                <a:spcPct val="81000"/>
              </a:lnSpc>
              <a:spcBef>
                <a:spcPts val="900"/>
              </a:spcBef>
              <a:buSzTx/>
              <a:buNone/>
              <a:defRPr sz="2700"/>
            </a:pPr>
            <a:endParaRPr u="sng"/>
          </a:p>
          <a:p>
            <a:pPr marL="221740" indent="-221740" algn="just" defTabSz="886966">
              <a:lnSpc>
                <a:spcPct val="81000"/>
              </a:lnSpc>
              <a:spcBef>
                <a:spcPts val="900"/>
              </a:spcBef>
              <a:defRPr sz="2700"/>
            </a:pPr>
            <a:r>
              <a:t>Read the Enrollment Guide carefully. It contains further information on matters that require attention and consultation contact addresses. </a:t>
            </a:r>
          </a:p>
          <a:p>
            <a:pPr marL="0" indent="0" algn="just" defTabSz="886966">
              <a:lnSpc>
                <a:spcPct val="81000"/>
              </a:lnSpc>
              <a:spcBef>
                <a:spcPts val="900"/>
              </a:spcBef>
              <a:buSzTx/>
              <a:buNone/>
              <a:defRPr sz="2700"/>
            </a:pPr>
            <a:r>
              <a:t>	</a:t>
            </a:r>
            <a:r>
              <a:rPr u="sng"/>
              <a:t>http://www.ihe.tohoku.ac.jp/SJLE/JLPK/guide-e.pdf</a:t>
            </a:r>
          </a:p>
        </p:txBody>
      </p:sp>
      <p:pic>
        <p:nvPicPr>
          <p:cNvPr id="247" name="図 3" descr="図 3"/>
          <p:cNvPicPr>
            <a:picLocks noChangeAspect="1"/>
          </p:cNvPicPr>
          <p:nvPr/>
        </p:nvPicPr>
        <p:blipFill>
          <a:blip r:embed="rId4">
            <a:extLst/>
          </a:blip>
          <a:stretch>
            <a:fillRect/>
          </a:stretch>
        </p:blipFill>
        <p:spPr>
          <a:xfrm>
            <a:off x="1024932" y="4180113"/>
            <a:ext cx="4476633" cy="2677887"/>
          </a:xfrm>
          <a:prstGeom prst="rect">
            <a:avLst/>
          </a:prstGeom>
          <a:ln w="12700">
            <a:miter lim="400000"/>
          </a:ln>
          <a:effectLst>
            <a:outerShdw blurRad="292100" dist="139700" dir="2700000" rotWithShape="0">
              <a:srgbClr val="333333">
                <a:alpha val="64999"/>
              </a:srgbClr>
            </a:outerShdw>
          </a:effectLst>
        </p:spPr>
      </p:pic>
      <p:pic>
        <p:nvPicPr>
          <p:cNvPr id="248" name="図 4" descr="図 4"/>
          <p:cNvPicPr>
            <a:picLocks noChangeAspect="1"/>
          </p:cNvPicPr>
          <p:nvPr/>
        </p:nvPicPr>
        <p:blipFill>
          <a:blip r:embed="rId5">
            <a:extLst/>
          </a:blip>
          <a:stretch>
            <a:fillRect/>
          </a:stretch>
        </p:blipFill>
        <p:spPr>
          <a:xfrm>
            <a:off x="6089301" y="4180113"/>
            <a:ext cx="5415590" cy="2677887"/>
          </a:xfrm>
          <a:prstGeom prst="rect">
            <a:avLst/>
          </a:prstGeom>
          <a:ln w="12700">
            <a:miter lim="400000"/>
          </a:ln>
          <a:effectLst>
            <a:outerShdw blurRad="292100" dist="139700" dir="2700000" rotWithShape="0">
              <a:srgbClr val="333333">
                <a:alpha val="64999"/>
              </a:srgbClr>
            </a:outerShdw>
          </a:effectLst>
        </p:spPr>
      </p:pic>
      <p:pic>
        <p:nvPicPr>
          <p:cNvPr id="249" name="Image" descr="Image"/>
          <p:cNvPicPr>
            <a:picLocks noChangeAspect="1"/>
          </p:cNvPicPr>
          <p:nvPr/>
        </p:nvPicPr>
        <p:blipFill>
          <a:blip r:embed="rId6">
            <a:extLst/>
          </a:blip>
          <a:stretch>
            <a:fillRect/>
          </a:stretch>
        </p:blipFill>
        <p:spPr>
          <a:xfrm>
            <a:off x="3035300" y="4711700"/>
            <a:ext cx="711200" cy="330200"/>
          </a:xfrm>
          <a:prstGeom prst="rect">
            <a:avLst/>
          </a:prstGeom>
          <a:ln w="12700">
            <a:miter lim="400000"/>
          </a:ln>
        </p:spPr>
      </p:pic>
      <p:pic>
        <p:nvPicPr>
          <p:cNvPr id="250" name="Image" descr="Image"/>
          <p:cNvPicPr>
            <a:picLocks noChangeAspect="1"/>
          </p:cNvPicPr>
          <p:nvPr/>
        </p:nvPicPr>
        <p:blipFill>
          <a:blip r:embed="rId7">
            <a:extLst/>
          </a:blip>
          <a:stretch>
            <a:fillRect/>
          </a:stretch>
        </p:blipFill>
        <p:spPr>
          <a:xfrm>
            <a:off x="2659998" y="5029200"/>
            <a:ext cx="1206501" cy="279400"/>
          </a:xfrm>
          <a:prstGeom prst="rect">
            <a:avLst/>
          </a:prstGeom>
          <a:ln w="12700">
            <a:miter lim="400000"/>
          </a:ln>
        </p:spPr>
      </p:pic>
      <p:pic>
        <p:nvPicPr>
          <p:cNvPr id="251" name="Image" descr="Image"/>
          <p:cNvPicPr>
            <a:picLocks noChangeAspect="1"/>
          </p:cNvPicPr>
          <p:nvPr/>
        </p:nvPicPr>
        <p:blipFill>
          <a:blip r:embed="rId8">
            <a:extLst/>
          </a:blip>
          <a:stretch>
            <a:fillRect/>
          </a:stretch>
        </p:blipFill>
        <p:spPr>
          <a:xfrm>
            <a:off x="9791700" y="4775200"/>
            <a:ext cx="1193800" cy="203200"/>
          </a:xfrm>
          <a:prstGeom prst="rect">
            <a:avLst/>
          </a:prstGeom>
          <a:ln w="12700">
            <a:miter lim="400000"/>
          </a:ln>
        </p:spPr>
      </p:pic>
      <p:pic>
        <p:nvPicPr>
          <p:cNvPr id="252" name="Image" descr="Image"/>
          <p:cNvPicPr>
            <a:picLocks noChangeAspect="1"/>
          </p:cNvPicPr>
          <p:nvPr/>
        </p:nvPicPr>
        <p:blipFill>
          <a:blip r:embed="rId9">
            <a:extLst/>
          </a:blip>
          <a:stretch>
            <a:fillRect/>
          </a:stretch>
        </p:blipFill>
        <p:spPr>
          <a:xfrm>
            <a:off x="8066845" y="5029200"/>
            <a:ext cx="1460501" cy="279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547</Words>
  <Application>Microsoft Office PowerPoint</Application>
  <PresentationFormat>ワイド画面</PresentationFormat>
  <Paragraphs>67</Paragraphs>
  <Slides>10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ＭＳ ゴシック</vt:lpstr>
      <vt:lpstr>Times Roman</vt:lpstr>
      <vt:lpstr>メイリオ</vt:lpstr>
      <vt:lpstr>Arial</vt:lpstr>
      <vt:lpstr>Calibri</vt:lpstr>
      <vt:lpstr>Calibri Light</vt:lpstr>
      <vt:lpstr>Helvetica</vt:lpstr>
      <vt:lpstr>Times New Roman</vt:lpstr>
      <vt:lpstr>Office Theme</vt:lpstr>
      <vt:lpstr>履修登録 Enrollment</vt:lpstr>
      <vt:lpstr>履修登録 Enrollment</vt:lpstr>
      <vt:lpstr>履修登録 Enrollment</vt:lpstr>
      <vt:lpstr>履修登録 Enrollment</vt:lpstr>
      <vt:lpstr>受講上の注意 Notes on Attending Class</vt:lpstr>
      <vt:lpstr>受講上の注意 Notes on Attending Class</vt:lpstr>
      <vt:lpstr>受講上の注意 Notes on Attending Class</vt:lpstr>
      <vt:lpstr>受講上の注意 Notes on Attending Class</vt:lpstr>
      <vt:lpstr>PowerPoint プレゼンテーション</vt:lpstr>
      <vt:lpstr>履修相談 Course Consultation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東北大学 日本語教育プログラム (特別課程)の受講について</dc:title>
  <dc:creator>user</dc:creator>
  <cp:lastModifiedBy>Windows User</cp:lastModifiedBy>
  <cp:revision>2</cp:revision>
  <dcterms:modified xsi:type="dcterms:W3CDTF">2020-04-28T04:19:05Z</dcterms:modified>
</cp:coreProperties>
</file>